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59" r:id="rId3"/>
    <p:sldId id="270" r:id="rId4"/>
    <p:sldId id="271" r:id="rId5"/>
    <p:sldId id="273" r:id="rId6"/>
    <p:sldId id="272" r:id="rId7"/>
    <p:sldId id="274" r:id="rId8"/>
    <p:sldId id="275" r:id="rId9"/>
    <p:sldId id="276" r:id="rId10"/>
    <p:sldId id="277" r:id="rId11"/>
    <p:sldId id="278" r:id="rId12"/>
    <p:sldId id="279" r:id="rId13"/>
    <p:sldId id="280" r:id="rId14"/>
    <p:sldId id="281" r:id="rId15"/>
    <p:sldId id="282"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9224"/>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59" autoAdjust="0"/>
    <p:restoredTop sz="94609" autoAdjust="0"/>
  </p:normalViewPr>
  <p:slideViewPr>
    <p:cSldViewPr>
      <p:cViewPr varScale="1">
        <p:scale>
          <a:sx n="97" d="100"/>
          <a:sy n="97" d="100"/>
        </p:scale>
        <p:origin x="150" y="84"/>
      </p:cViewPr>
      <p:guideLst>
        <p:guide orient="horz" pos="2160"/>
        <p:guide pos="2880"/>
      </p:guideLst>
    </p:cSldViewPr>
  </p:slideViewPr>
  <p:outlineViewPr>
    <p:cViewPr>
      <p:scale>
        <a:sx n="33" d="100"/>
        <a:sy n="33" d="100"/>
      </p:scale>
      <p:origin x="0" y="4650"/>
    </p:cViewPr>
    <p:sldLst>
      <p:sld r:id="rId1" collapse="1"/>
      <p:sld r:id="rId2" collapse="1"/>
      <p:sld r:id="rId3" collapse="1"/>
      <p:sld r:id="rId4" collapse="1"/>
      <p:sld r:id="rId5" collapse="1"/>
      <p:sld r:id="rId6" collapse="1"/>
    </p:sldLst>
  </p:outlin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33.xml"/><Relationship Id="rId5" Type="http://schemas.openxmlformats.org/officeDocument/2006/relationships/slide" Target="slides/slide22.xml"/><Relationship Id="rId4"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36980B-0882-45D7-A3C3-AE3D194F6529}" type="datetimeFigureOut">
              <a:rPr lang="zh-CN" altLang="en-US" smtClean="0"/>
              <a:t>2017/12/5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64AB18-833D-4BB5-92DA-AD5DBBA5F749}" type="slidenum">
              <a:rPr lang="zh-CN" altLang="en-US" smtClean="0"/>
              <a:t>‹#›</a:t>
            </a:fld>
            <a:endParaRPr lang="zh-CN" altLang="en-US"/>
          </a:p>
        </p:txBody>
      </p:sp>
    </p:spTree>
    <p:extLst>
      <p:ext uri="{BB962C8B-B14F-4D97-AF65-F5344CB8AC3E}">
        <p14:creationId xmlns:p14="http://schemas.microsoft.com/office/powerpoint/2010/main" val="1828784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46210" name="Rectangle 2"/>
          <p:cNvSpPr>
            <a:spLocks noChangeArrowheads="1"/>
          </p:cNvSpPr>
          <p:nvPr/>
        </p:nvSpPr>
        <p:spPr bwMode="auto">
          <a:xfrm>
            <a:off x="1051310" y="753515"/>
            <a:ext cx="4573920" cy="3295098"/>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lIns="80155" tIns="40078" rIns="80155" bIns="40078"/>
          <a:lstStyle/>
          <a:p>
            <a:pPr algn="l"/>
            <a:endParaRPr lang="zh-CN" altLang="zh-CN" sz="2100">
              <a:ea typeface="宋体" charset="-122"/>
            </a:endParaRPr>
          </a:p>
        </p:txBody>
      </p:sp>
      <p:sp>
        <p:nvSpPr>
          <p:cNvPr id="1246211" name="Rectangle 3"/>
          <p:cNvSpPr>
            <a:spLocks noGrp="1" noChangeArrowheads="1"/>
          </p:cNvSpPr>
          <p:nvPr>
            <p:ph type="body" idx="4294967295"/>
          </p:nvPr>
        </p:nvSpPr>
        <p:spPr>
          <a:xfrm>
            <a:off x="538617" y="4389392"/>
            <a:ext cx="5780767" cy="3953575"/>
          </a:xfrm>
          <a:ln/>
          <a:extLst>
            <a:ext uri="{91240B29-F687-4F45-9708-019B960494DF}">
              <a14:hiddenLine xmlns:a14="http://schemas.microsoft.com/office/drawing/2010/main" w="1">
                <a:solidFill>
                  <a:schemeClr val="tx1"/>
                </a:solidFill>
                <a:miter lim="800000"/>
                <a:headEnd/>
                <a:tailEnd/>
              </a14:hiddenLine>
            </a:ext>
          </a:extLst>
        </p:spPr>
        <p:txBody>
          <a:bodyPr/>
          <a:lstStyle/>
          <a:p>
            <a:endParaRPr lang="zh-CN" altLang="zh-CN"/>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1DCD91-7BE8-4153-AE0C-BD69CE38DAAB}" type="slidenum">
              <a:rPr lang="en-US" altLang="zh-CN"/>
              <a:pPr/>
              <a:t>35</a:t>
            </a:fld>
            <a:endParaRPr lang="en-US" altLang="zh-CN"/>
          </a:p>
        </p:txBody>
      </p:sp>
      <p:sp>
        <p:nvSpPr>
          <p:cNvPr id="1282050" name="Rectangle 2"/>
          <p:cNvSpPr>
            <a:spLocks noGrp="1" noRot="1" noChangeAspect="1" noChangeArrowheads="1" noTextEdit="1"/>
          </p:cNvSpPr>
          <p:nvPr>
            <p:ph type="sldImg"/>
          </p:nvPr>
        </p:nvSpPr>
        <p:spPr>
          <a:xfrm>
            <a:off x="1152525" y="692150"/>
            <a:ext cx="4554538" cy="3416300"/>
          </a:xfrm>
          <a:ln w="12700" cap="flat">
            <a:solidFill>
              <a:schemeClr val="tx1"/>
            </a:solidFill>
          </a:ln>
          <a:extLst>
            <a:ext uri="{909E8E84-426E-40DD-AFC4-6F175D3DCCD1}">
              <a14:hiddenFill xmlns:a14="http://schemas.microsoft.com/office/drawing/2010/main">
                <a:noFill/>
              </a14:hiddenFill>
            </a:ext>
          </a:extLst>
        </p:spPr>
      </p:sp>
      <p:sp>
        <p:nvSpPr>
          <p:cNvPr id="1282051" name="Rectangle 3"/>
          <p:cNvSpPr>
            <a:spLocks noGrp="1" noChangeArrowheads="1"/>
          </p:cNvSpPr>
          <p:nvPr>
            <p:ph type="body" idx="1"/>
          </p:nvPr>
        </p:nvSpPr>
        <p:spPr>
          <a:xfrm>
            <a:off x="914496" y="4343230"/>
            <a:ext cx="5029008" cy="4115139"/>
          </a:xfrm>
          <a:ln/>
        </p:spPr>
        <p:txBody>
          <a:bodyPr lIns="92064" tIns="46032" rIns="92064" bIns="46032"/>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
        <p:nvSpPr>
          <p:cNvPr id="4" name="Line 2"/>
          <p:cNvSpPr>
            <a:spLocks noChangeShapeType="1"/>
          </p:cNvSpPr>
          <p:nvPr/>
        </p:nvSpPr>
        <p:spPr bwMode="auto">
          <a:xfrm>
            <a:off x="7812088" y="2708275"/>
            <a:ext cx="0" cy="295275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grpSp>
        <p:nvGrpSpPr>
          <p:cNvPr id="5" name="Group 8"/>
          <p:cNvGrpSpPr>
            <a:grpSpLocks/>
          </p:cNvGrpSpPr>
          <p:nvPr/>
        </p:nvGrpSpPr>
        <p:grpSpPr bwMode="auto">
          <a:xfrm>
            <a:off x="7885113" y="2997200"/>
            <a:ext cx="1258887" cy="1973263"/>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grpSp>
      <p:sp>
        <p:nvSpPr>
          <p:cNvPr id="37" name="Line 40"/>
          <p:cNvSpPr>
            <a:spLocks noChangeShapeType="1"/>
          </p:cNvSpPr>
          <p:nvPr/>
        </p:nvSpPr>
        <p:spPr bwMode="auto">
          <a:xfrm>
            <a:off x="3132138" y="2565400"/>
            <a:ext cx="6011862" cy="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algn="ctr" fontAlgn="base">
              <a:spcBef>
                <a:spcPct val="0"/>
              </a:spcBef>
              <a:spcAft>
                <a:spcPct val="0"/>
              </a:spcAft>
            </a:pPr>
            <a:endParaRPr lang="zh-CN" altLang="en-US" b="1">
              <a:solidFill>
                <a:srgbClr val="000000"/>
              </a:solidFill>
              <a:ea typeface="华文细黑" pitchFamily="2" charset="-122"/>
            </a:endParaRPr>
          </a:p>
        </p:txBody>
      </p:sp>
      <p:sp>
        <p:nvSpPr>
          <p:cNvPr id="38" name="AutoShape 41" descr="OOOPIC_vipvip_200809162034180ffb614fae8b91aa52"/>
          <p:cNvSpPr>
            <a:spLocks noChangeArrowheads="1"/>
          </p:cNvSpPr>
          <p:nvPr userDrawn="1"/>
        </p:nvSpPr>
        <p:spPr bwMode="auto">
          <a:xfrm>
            <a:off x="-36513" y="5805488"/>
            <a:ext cx="1439863" cy="981075"/>
          </a:xfrm>
          <a:prstGeom prst="roundRect">
            <a:avLst>
              <a:gd name="adj" fmla="val 16667"/>
            </a:avLst>
          </a:prstGeom>
          <a:blipFill dpi="0" rotWithShape="1">
            <a:blip r:embed="rId3"/>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9" name="AutoShape 42" descr="0210010003"/>
          <p:cNvSpPr>
            <a:spLocks noChangeArrowheads="1"/>
          </p:cNvSpPr>
          <p:nvPr userDrawn="1"/>
        </p:nvSpPr>
        <p:spPr bwMode="auto">
          <a:xfrm>
            <a:off x="1403350" y="5805488"/>
            <a:ext cx="1444625" cy="981075"/>
          </a:xfrm>
          <a:prstGeom prst="roundRect">
            <a:avLst>
              <a:gd name="adj" fmla="val 16667"/>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0" name="AutoShape 43" descr="0020020139"/>
          <p:cNvSpPr>
            <a:spLocks noChangeArrowheads="1"/>
          </p:cNvSpPr>
          <p:nvPr userDrawn="1"/>
        </p:nvSpPr>
        <p:spPr bwMode="auto">
          <a:xfrm>
            <a:off x="4284663" y="5805488"/>
            <a:ext cx="1403350" cy="981075"/>
          </a:xfrm>
          <a:prstGeom prst="roundRect">
            <a:avLst>
              <a:gd name="adj" fmla="val 16667"/>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1" name="AutoShape 44" descr="OOOPIC_vipvip_200809162038189711c8bf53c3eee478"/>
          <p:cNvSpPr>
            <a:spLocks noChangeArrowheads="1"/>
          </p:cNvSpPr>
          <p:nvPr userDrawn="1"/>
        </p:nvSpPr>
        <p:spPr bwMode="auto">
          <a:xfrm>
            <a:off x="2843213" y="5805488"/>
            <a:ext cx="1439862" cy="981075"/>
          </a:xfrm>
          <a:prstGeom prst="roundRect">
            <a:avLst>
              <a:gd name="adj" fmla="val 16667"/>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2" name="AutoShape 45" descr="b_49931_PSD_20090815095531"/>
          <p:cNvSpPr>
            <a:spLocks noChangeArrowheads="1"/>
          </p:cNvSpPr>
          <p:nvPr userDrawn="1"/>
        </p:nvSpPr>
        <p:spPr bwMode="auto">
          <a:xfrm>
            <a:off x="323850" y="333375"/>
            <a:ext cx="2376488" cy="2376488"/>
          </a:xfrm>
          <a:prstGeom prst="roundRect">
            <a:avLst>
              <a:gd name="adj" fmla="val 16667"/>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3" name="AutoShape 48" descr="b_49931_PSD_20090815095531">
            <a:hlinkClick r:id="" action="ppaction://hlinkshowjump?jump=lastslideviewed"/>
          </p:cNvPr>
          <p:cNvSpPr>
            <a:spLocks noChangeArrowheads="1"/>
          </p:cNvSpPr>
          <p:nvPr userDrawn="1"/>
        </p:nvSpPr>
        <p:spPr bwMode="auto">
          <a:xfrm>
            <a:off x="179388" y="188913"/>
            <a:ext cx="2376487" cy="2376487"/>
          </a:xfrm>
          <a:prstGeom prst="roundRect">
            <a:avLst>
              <a:gd name="adj" fmla="val 16667"/>
            </a:avLst>
          </a:prstGeom>
          <a:blipFill dpi="0" rotWithShape="1">
            <a:blip r:embed="rId4"/>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44" name="Rectangle 49" descr="OOOPIC_vipvip_20080918214459585784a2fb4d9263105"/>
          <p:cNvSpPr>
            <a:spLocks noChangeArrowheads="1"/>
          </p:cNvSpPr>
          <p:nvPr userDrawn="1"/>
        </p:nvSpPr>
        <p:spPr bwMode="auto">
          <a:xfrm>
            <a:off x="5688013" y="5805488"/>
            <a:ext cx="3492500" cy="981075"/>
          </a:xfrm>
          <a:prstGeom prst="rect">
            <a:avLst/>
          </a:prstGeom>
          <a:blipFill dpi="0" rotWithShape="1">
            <a:blip r:embed="rId5"/>
            <a:srcRect/>
            <a:stretch>
              <a:fillRect/>
            </a:stretch>
          </a:blipFill>
          <a:ln w="9525">
            <a:solidFill>
              <a:schemeClr val="bg2"/>
            </a:solidFill>
            <a:miter lim="800000"/>
            <a:headEnd/>
            <a:tailEnd/>
          </a:ln>
        </p:spPr>
        <p:txBody>
          <a:bodyPr/>
          <a:lstStyle/>
          <a:p>
            <a:pPr fontAlgn="base">
              <a:spcBef>
                <a:spcPct val="0"/>
              </a:spcBef>
              <a:spcAft>
                <a:spcPct val="0"/>
              </a:spcAft>
              <a:defRPr/>
            </a:pPr>
            <a:r>
              <a:rPr lang="en-US" altLang="zh-CN" sz="1400" b="1" dirty="0">
                <a:solidFill>
                  <a:srgbClr val="FFFFFF"/>
                </a:solidFill>
                <a:effectLst>
                  <a:outerShdw blurRad="38100" dist="38100" dir="2700000" algn="tl">
                    <a:srgbClr val="C0C0C0"/>
                  </a:outerShdw>
                </a:effectLst>
                <a:ea typeface="宋体" pitchFamily="2" charset="-122"/>
              </a:rPr>
              <a:t>      </a:t>
            </a:r>
          </a:p>
          <a:p>
            <a:pPr fontAlgn="base">
              <a:spcBef>
                <a:spcPct val="0"/>
              </a:spcBef>
              <a:spcAft>
                <a:spcPct val="0"/>
              </a:spcAft>
              <a:defRPr/>
            </a:pPr>
            <a:endParaRPr lang="en-US" altLang="zh-CN" sz="1400" dirty="0" smtClean="0">
              <a:solidFill>
                <a:srgbClr val="FFFFFF"/>
              </a:solidFill>
              <a:latin typeface="华文琥珀" pitchFamily="2" charset="-122"/>
              <a:ea typeface="华文琥珀" pitchFamily="2" charset="-122"/>
            </a:endParaRPr>
          </a:p>
          <a:p>
            <a:pPr fontAlgn="base">
              <a:spcBef>
                <a:spcPct val="0"/>
              </a:spcBef>
              <a:spcAft>
                <a:spcPct val="0"/>
              </a:spcAft>
              <a:defRPr/>
            </a:pPr>
            <a:endParaRPr lang="en-US" altLang="zh-CN" sz="1400" dirty="0" smtClean="0">
              <a:solidFill>
                <a:srgbClr val="FFFFFF"/>
              </a:solidFill>
              <a:latin typeface="华文琥珀" pitchFamily="2" charset="-122"/>
              <a:ea typeface="华文琥珀" pitchFamily="2" charset="-122"/>
            </a:endParaRPr>
          </a:p>
          <a:p>
            <a:pPr fontAlgn="base">
              <a:spcBef>
                <a:spcPct val="0"/>
              </a:spcBef>
              <a:spcAft>
                <a:spcPct val="0"/>
              </a:spcAft>
              <a:defRPr/>
            </a:pPr>
            <a:r>
              <a:rPr lang="zh-CN" altLang="en-US" sz="1400" dirty="0" smtClean="0">
                <a:solidFill>
                  <a:srgbClr val="FFFFFF"/>
                </a:solidFill>
                <a:latin typeface="华文琥珀" pitchFamily="2" charset="-122"/>
                <a:ea typeface="华文琥珀" pitchFamily="2" charset="-122"/>
              </a:rPr>
              <a:t>计算机基础</a:t>
            </a:r>
            <a:r>
              <a:rPr lang="zh-CN" altLang="en-US" sz="1400" dirty="0">
                <a:solidFill>
                  <a:srgbClr val="FFFFFF"/>
                </a:solidFill>
                <a:latin typeface="华文琥珀" pitchFamily="2" charset="-122"/>
                <a:ea typeface="华文琥珀" pitchFamily="2" charset="-122"/>
              </a:rPr>
              <a:t>与应用案例</a:t>
            </a:r>
            <a:r>
              <a:rPr lang="zh-CN" altLang="en-US" sz="1400" dirty="0" smtClean="0">
                <a:solidFill>
                  <a:srgbClr val="FFFFFF"/>
                </a:solidFill>
                <a:latin typeface="华文琥珀" pitchFamily="2" charset="-122"/>
                <a:ea typeface="华文琥珀" pitchFamily="2" charset="-122"/>
              </a:rPr>
              <a:t>教程讲稿 </a:t>
            </a:r>
            <a:endParaRPr lang="en-US" altLang="zh-CN" sz="1400" dirty="0">
              <a:solidFill>
                <a:srgbClr val="FFFFFF"/>
              </a:solidFill>
              <a:latin typeface="华文琥珀" pitchFamily="2" charset="-122"/>
              <a:ea typeface="华文琥珀" pitchFamily="2" charset="-122"/>
            </a:endParaRPr>
          </a:p>
        </p:txBody>
      </p:sp>
      <p:sp>
        <p:nvSpPr>
          <p:cNvPr id="45" name="Line 50"/>
          <p:cNvSpPr>
            <a:spLocks noChangeShapeType="1"/>
          </p:cNvSpPr>
          <p:nvPr userDrawn="1"/>
        </p:nvSpPr>
        <p:spPr bwMode="auto">
          <a:xfrm flipV="1">
            <a:off x="683418" y="2708275"/>
            <a:ext cx="8209757" cy="1588"/>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6" name="Line 51"/>
          <p:cNvSpPr>
            <a:spLocks noChangeShapeType="1"/>
          </p:cNvSpPr>
          <p:nvPr userDrawn="1"/>
        </p:nvSpPr>
        <p:spPr bwMode="auto">
          <a:xfrm>
            <a:off x="7667625" y="2565400"/>
            <a:ext cx="0" cy="280670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7" name="Line 52"/>
          <p:cNvSpPr>
            <a:spLocks noChangeShapeType="1"/>
          </p:cNvSpPr>
          <p:nvPr userDrawn="1"/>
        </p:nvSpPr>
        <p:spPr bwMode="auto">
          <a:xfrm>
            <a:off x="0" y="5805488"/>
            <a:ext cx="9144000" cy="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8" name="Line 53"/>
          <p:cNvSpPr>
            <a:spLocks noChangeShapeType="1"/>
          </p:cNvSpPr>
          <p:nvPr userDrawn="1"/>
        </p:nvSpPr>
        <p:spPr bwMode="auto">
          <a:xfrm>
            <a:off x="0" y="6813550"/>
            <a:ext cx="9144000" cy="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72707" name="Rectangle 3"/>
          <p:cNvSpPr>
            <a:spLocks noGrp="1" noChangeArrowheads="1"/>
          </p:cNvSpPr>
          <p:nvPr>
            <p:ph type="ctrTitle"/>
          </p:nvPr>
        </p:nvSpPr>
        <p:spPr>
          <a:xfrm>
            <a:off x="2362200" y="333375"/>
            <a:ext cx="6781800" cy="1655763"/>
          </a:xfrm>
        </p:spPr>
        <p:txBody>
          <a:bodyPr/>
          <a:lstStyle>
            <a:lvl1pPr algn="r">
              <a:defRPr sz="5000"/>
            </a:lvl1pPr>
          </a:lstStyle>
          <a:p>
            <a:pPr lvl="0"/>
            <a:r>
              <a:rPr lang="zh-CN" altLang="en-US" noProof="0" smtClean="0"/>
              <a:t>单击此处编辑母版标题样式</a:t>
            </a:r>
          </a:p>
        </p:txBody>
      </p:sp>
      <p:sp>
        <p:nvSpPr>
          <p:cNvPr id="72708" name="Rectangle 4"/>
          <p:cNvSpPr>
            <a:spLocks noGrp="1" noChangeArrowheads="1"/>
          </p:cNvSpPr>
          <p:nvPr>
            <p:ph type="subTitle" idx="1"/>
          </p:nvPr>
        </p:nvSpPr>
        <p:spPr>
          <a:xfrm>
            <a:off x="468313" y="4076700"/>
            <a:ext cx="6248400" cy="1296988"/>
          </a:xfrm>
        </p:spPr>
        <p:txBody>
          <a:bodyPr/>
          <a:lstStyle>
            <a:lvl1pPr marL="0" indent="0" algn="r">
              <a:buFont typeface="Wingdings" pitchFamily="2" charset="2"/>
              <a:buNone/>
              <a:defRPr sz="3200"/>
            </a:lvl1pPr>
          </a:lstStyle>
          <a:p>
            <a:pPr lvl="0"/>
            <a:r>
              <a:rPr lang="zh-CN" altLang="en-US" noProof="0" dirty="0" smtClean="0"/>
              <a:t>单击此处编辑母版副标题样式</a:t>
            </a:r>
          </a:p>
        </p:txBody>
      </p:sp>
      <p:sp>
        <p:nvSpPr>
          <p:cNvPr id="49" name="Rectangle 54"/>
          <p:cNvSpPr>
            <a:spLocks noGrp="1" noChangeArrowheads="1"/>
          </p:cNvSpPr>
          <p:nvPr>
            <p:ph type="sldNum" sz="quarter" idx="10"/>
          </p:nvPr>
        </p:nvSpPr>
        <p:spPr/>
        <p:txBody>
          <a:bodyPr/>
          <a:lstStyle>
            <a:lvl1pPr>
              <a:defRPr smtClean="0"/>
            </a:lvl1pPr>
          </a:lstStyle>
          <a:p>
            <a:pPr>
              <a:defRPr/>
            </a:pPr>
            <a:fld id="{D4F73824-F5D3-42C0-8438-E0ACA61CFD0C}" type="slidenum">
              <a:rPr lang="en-US" altLang="zh-CN">
                <a:solidFill>
                  <a:srgbClr val="FFFFFF"/>
                </a:solidFill>
              </a:rPr>
              <a:pPr>
                <a:defRPr/>
              </a:pPr>
              <a:t>‹#›</a:t>
            </a:fld>
            <a:endParaRPr lang="en-US" altLang="zh-CN" dirty="0">
              <a:solidFill>
                <a:srgbClr val="FFFFFF"/>
              </a:solidFill>
            </a:endParaRPr>
          </a:p>
        </p:txBody>
      </p:sp>
      <p:sp>
        <p:nvSpPr>
          <p:cNvPr id="50" name="AutoShape 45" descr="0210010003"/>
          <p:cNvSpPr>
            <a:spLocks noChangeArrowheads="1"/>
          </p:cNvSpPr>
          <p:nvPr userDrawn="1"/>
        </p:nvSpPr>
        <p:spPr bwMode="auto">
          <a:xfrm>
            <a:off x="1403350" y="5805488"/>
            <a:ext cx="1444625" cy="981075"/>
          </a:xfrm>
          <a:prstGeom prst="roundRect">
            <a:avLst>
              <a:gd name="adj" fmla="val 16667"/>
            </a:avLst>
          </a:prstGeom>
          <a:blipFill dpi="0" rotWithShape="1">
            <a:blip r:embed="rId6"/>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51" name="AutoShape 47" descr="OOOPIC_vipvip_200809162038189711c8bf53c3eee478"/>
          <p:cNvSpPr>
            <a:spLocks noChangeArrowheads="1"/>
          </p:cNvSpPr>
          <p:nvPr userDrawn="1"/>
        </p:nvSpPr>
        <p:spPr bwMode="auto">
          <a:xfrm>
            <a:off x="2843213" y="5805488"/>
            <a:ext cx="1439862" cy="981075"/>
          </a:xfrm>
          <a:prstGeom prst="roundRect">
            <a:avLst>
              <a:gd name="adj" fmla="val 16667"/>
            </a:avLst>
          </a:prstGeom>
          <a:blipFill dpi="0" rotWithShape="1">
            <a:blip r:embed="rId7"/>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52" name="AutoShape 46" descr="0020020139"/>
          <p:cNvSpPr>
            <a:spLocks noChangeArrowheads="1"/>
          </p:cNvSpPr>
          <p:nvPr userDrawn="1"/>
        </p:nvSpPr>
        <p:spPr bwMode="auto">
          <a:xfrm>
            <a:off x="4284663" y="5805488"/>
            <a:ext cx="1403350" cy="981075"/>
          </a:xfrm>
          <a:prstGeom prst="roundRect">
            <a:avLst>
              <a:gd name="adj" fmla="val 16667"/>
            </a:avLst>
          </a:prstGeom>
          <a:blipFill dpi="0" rotWithShape="1">
            <a:blip r:embed="rId8"/>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Tree>
    <p:extLst>
      <p:ext uri="{BB962C8B-B14F-4D97-AF65-F5344CB8AC3E}">
        <p14:creationId xmlns:p14="http://schemas.microsoft.com/office/powerpoint/2010/main" val="385279202"/>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afterEffect">
                                  <p:stCondLst>
                                    <p:cond delay="0"/>
                                  </p:stCondLst>
                                  <p:childTnLst>
                                    <p:animClr clrSpc="hsl" dir="ccw">
                                      <p:cBhvr override="childStyle">
                                        <p:cTn id="6" dur="2000" fill="hold"/>
                                        <p:tgtEl>
                                          <p:spTgt spid="44"/>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30DC0680-33A9-4CC7-967F-8CAA133C2B26}" type="slidenum">
              <a:rPr lang="en-US" altLang="zh-CN"/>
              <a:pPr/>
              <a:t>‹#›</a:t>
            </a:fld>
            <a:endParaRPr lang="en-US" altLang="zh-CN"/>
          </a:p>
        </p:txBody>
      </p:sp>
    </p:spTree>
    <p:extLst>
      <p:ext uri="{BB962C8B-B14F-4D97-AF65-F5344CB8AC3E}">
        <p14:creationId xmlns:p14="http://schemas.microsoft.com/office/powerpoint/2010/main" val="535365872"/>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827088" y="260350"/>
            <a:ext cx="6716712" cy="642938"/>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179388" y="1196975"/>
            <a:ext cx="4038600" cy="43910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370388" y="1196975"/>
            <a:ext cx="4038600" cy="21193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370388" y="3468688"/>
            <a:ext cx="4038600" cy="2119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灯片编号占位符 5"/>
          <p:cNvSpPr>
            <a:spLocks noGrp="1"/>
          </p:cNvSpPr>
          <p:nvPr>
            <p:ph type="sldNum" sz="quarter" idx="10"/>
          </p:nvPr>
        </p:nvSpPr>
        <p:spPr>
          <a:xfrm>
            <a:off x="8172450" y="6237288"/>
            <a:ext cx="971550" cy="457200"/>
          </a:xfrm>
        </p:spPr>
        <p:txBody>
          <a:bodyPr/>
          <a:lstStyle>
            <a:lvl1pPr>
              <a:defRPr/>
            </a:lvl1pPr>
          </a:lstStyle>
          <a:p>
            <a:fld id="{3E573BA8-5EA8-4167-8CFA-A6E85EC7C7D5}" type="slidenum">
              <a:rPr lang="en-US" altLang="zh-CN"/>
              <a:pPr/>
              <a:t>‹#›</a:t>
            </a:fld>
            <a:endParaRPr lang="en-US" altLang="zh-CN"/>
          </a:p>
        </p:txBody>
      </p:sp>
    </p:spTree>
    <p:extLst>
      <p:ext uri="{BB962C8B-B14F-4D97-AF65-F5344CB8AC3E}">
        <p14:creationId xmlns:p14="http://schemas.microsoft.com/office/powerpoint/2010/main" val="4252298932"/>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827088" y="260350"/>
            <a:ext cx="6716712" cy="642938"/>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179388" y="1196975"/>
            <a:ext cx="4038600" cy="21193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370388" y="1196975"/>
            <a:ext cx="4038600" cy="21193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179388" y="3468688"/>
            <a:ext cx="4038600" cy="2119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370388" y="3468688"/>
            <a:ext cx="4038600" cy="2119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a:xfrm>
            <a:off x="8172450" y="6237288"/>
            <a:ext cx="971550" cy="457200"/>
          </a:xfrm>
        </p:spPr>
        <p:txBody>
          <a:bodyPr/>
          <a:lstStyle>
            <a:lvl1pPr>
              <a:defRPr/>
            </a:lvl1pPr>
          </a:lstStyle>
          <a:p>
            <a:fld id="{0566B4FF-8A62-49F5-8B18-6889D3C13166}" type="slidenum">
              <a:rPr lang="en-US" altLang="zh-CN"/>
              <a:pPr/>
              <a:t>‹#›</a:t>
            </a:fld>
            <a:endParaRPr lang="en-US" altLang="zh-CN"/>
          </a:p>
        </p:txBody>
      </p:sp>
    </p:spTree>
    <p:extLst>
      <p:ext uri="{BB962C8B-B14F-4D97-AF65-F5344CB8AC3E}">
        <p14:creationId xmlns:p14="http://schemas.microsoft.com/office/powerpoint/2010/main" val="2340901570"/>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6.jpeg"/><Relationship Id="rId5" Type="http://schemas.openxmlformats.org/officeDocument/2006/relationships/theme" Target="../theme/theme1.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60"/>
          <p:cNvGrpSpPr>
            <a:grpSpLocks/>
          </p:cNvGrpSpPr>
          <p:nvPr/>
        </p:nvGrpSpPr>
        <p:grpSpPr bwMode="auto">
          <a:xfrm>
            <a:off x="323850" y="1196975"/>
            <a:ext cx="8496300" cy="4175125"/>
            <a:chOff x="204" y="754"/>
            <a:chExt cx="5352" cy="2630"/>
          </a:xfrm>
        </p:grpSpPr>
        <p:sp>
          <p:nvSpPr>
            <p:cNvPr id="1075" name="AutoShape 56" descr="OOOPIC_vipvip_20080918214459585784a2fb4d9263105"/>
            <p:cNvSpPr>
              <a:spLocks noChangeArrowheads="1"/>
            </p:cNvSpPr>
            <p:nvPr userDrawn="1"/>
          </p:nvSpPr>
          <p:spPr bwMode="auto">
            <a:xfrm>
              <a:off x="204" y="754"/>
              <a:ext cx="1678" cy="1587"/>
            </a:xfrm>
            <a:prstGeom prst="roundRect">
              <a:avLst>
                <a:gd name="adj" fmla="val 16667"/>
              </a:avLst>
            </a:prstGeom>
            <a:noFill/>
            <a:ln w="38100" algn="ctr">
              <a:solidFill>
                <a:srgbClr val="E0E0E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563972" dir="14049741" sx="125000" sy="125000" algn="tl" rotWithShape="0">
                      <a:schemeClr val="bg2">
                        <a:alpha val="79999"/>
                      </a:schemeClr>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6" name="AutoShape 57" descr="OOOPIC_vipvip_20080918214459585784a2fb4d9263105"/>
            <p:cNvSpPr>
              <a:spLocks noChangeArrowheads="1"/>
            </p:cNvSpPr>
            <p:nvPr userDrawn="1"/>
          </p:nvSpPr>
          <p:spPr bwMode="auto">
            <a:xfrm>
              <a:off x="1610" y="1253"/>
              <a:ext cx="1134" cy="1044"/>
            </a:xfrm>
            <a:prstGeom prst="roundRect">
              <a:avLst>
                <a:gd name="adj" fmla="val 16667"/>
              </a:avLst>
            </a:prstGeom>
            <a:noFill/>
            <a:ln w="38100" algn="ctr">
              <a:solidFill>
                <a:srgbClr val="E0E0E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563972" dir="14049741" sx="125000" sy="125000" algn="tl" rotWithShape="0">
                      <a:schemeClr val="bg2">
                        <a:alpha val="79999"/>
                      </a:schemeClr>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7" name="AutoShape 58" descr="OOOPIC_vipvip_20080918214459585784a2fb4d9263105"/>
            <p:cNvSpPr>
              <a:spLocks noChangeArrowheads="1"/>
            </p:cNvSpPr>
            <p:nvPr userDrawn="1"/>
          </p:nvSpPr>
          <p:spPr bwMode="auto">
            <a:xfrm>
              <a:off x="3016" y="2115"/>
              <a:ext cx="1678" cy="861"/>
            </a:xfrm>
            <a:prstGeom prst="roundRect">
              <a:avLst>
                <a:gd name="adj" fmla="val 16667"/>
              </a:avLst>
            </a:prstGeom>
            <a:noFill/>
            <a:ln w="38100" algn="ctr">
              <a:solidFill>
                <a:srgbClr val="E0E0E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563972" dir="14049741" sx="125000" sy="125000" algn="tl" rotWithShape="0">
                      <a:schemeClr val="bg2">
                        <a:alpha val="79999"/>
                      </a:schemeClr>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8" name="AutoShape 59" descr="OOOPIC_vipvip_20080918214459585784a2fb4d9263105"/>
            <p:cNvSpPr>
              <a:spLocks noChangeArrowheads="1"/>
            </p:cNvSpPr>
            <p:nvPr userDrawn="1"/>
          </p:nvSpPr>
          <p:spPr bwMode="auto">
            <a:xfrm>
              <a:off x="4241" y="2750"/>
              <a:ext cx="1315" cy="634"/>
            </a:xfrm>
            <a:prstGeom prst="roundRect">
              <a:avLst>
                <a:gd name="adj" fmla="val 16667"/>
              </a:avLst>
            </a:prstGeom>
            <a:noFill/>
            <a:ln w="38100" algn="ctr">
              <a:solidFill>
                <a:srgbClr val="E0E0E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563972" dir="14049741" sx="125000" sy="125000" algn="tl" rotWithShape="0">
                      <a:schemeClr val="bg2">
                        <a:alpha val="79999"/>
                      </a:schemeClr>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grpSp>
      <p:sp>
        <p:nvSpPr>
          <p:cNvPr id="1027" name="Line 2"/>
          <p:cNvSpPr>
            <a:spLocks noChangeShapeType="1"/>
          </p:cNvSpPr>
          <p:nvPr/>
        </p:nvSpPr>
        <p:spPr bwMode="auto">
          <a:xfrm>
            <a:off x="7812088" y="188913"/>
            <a:ext cx="0" cy="792162"/>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1028" name="Rectangle 3"/>
          <p:cNvSpPr>
            <a:spLocks noGrp="1" noChangeArrowheads="1"/>
          </p:cNvSpPr>
          <p:nvPr>
            <p:ph type="title"/>
          </p:nvPr>
        </p:nvSpPr>
        <p:spPr bwMode="auto">
          <a:xfrm>
            <a:off x="827088" y="260350"/>
            <a:ext cx="6716712"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9" name="Rectangle 4"/>
          <p:cNvSpPr>
            <a:spLocks noGrp="1" noChangeArrowheads="1"/>
          </p:cNvSpPr>
          <p:nvPr>
            <p:ph type="body" idx="1"/>
          </p:nvPr>
        </p:nvSpPr>
        <p:spPr bwMode="auto">
          <a:xfrm>
            <a:off x="179388" y="1196975"/>
            <a:ext cx="82296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grpSp>
        <p:nvGrpSpPr>
          <p:cNvPr id="1030" name="Group 8"/>
          <p:cNvGrpSpPr>
            <a:grpSpLocks/>
          </p:cNvGrpSpPr>
          <p:nvPr/>
        </p:nvGrpSpPr>
        <p:grpSpPr bwMode="auto">
          <a:xfrm rot="-5400000">
            <a:off x="8284368" y="-67468"/>
            <a:ext cx="531813" cy="1187450"/>
            <a:chOff x="5136" y="960"/>
            <a:chExt cx="528" cy="864"/>
          </a:xfrm>
        </p:grpSpPr>
        <p:sp>
          <p:nvSpPr>
            <p:cNvPr id="1044"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5"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6"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7"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8"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9"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0"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1"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2"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3"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4"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5"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6"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7"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8"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9"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0"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1"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2"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3"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4"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5"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6"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7"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8"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9"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0"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1"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2"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3"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4"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grpSp>
      <p:sp>
        <p:nvSpPr>
          <p:cNvPr id="1031" name="AutoShape 44" descr="OOOPIC_vipvip_200809162034180ffb614fae8b91aa52"/>
          <p:cNvSpPr>
            <a:spLocks noChangeArrowheads="1"/>
          </p:cNvSpPr>
          <p:nvPr/>
        </p:nvSpPr>
        <p:spPr bwMode="auto">
          <a:xfrm>
            <a:off x="-36513" y="6021388"/>
            <a:ext cx="1439863" cy="765175"/>
          </a:xfrm>
          <a:prstGeom prst="roundRect">
            <a:avLst>
              <a:gd name="adj" fmla="val 16667"/>
            </a:avLst>
          </a:prstGeom>
          <a:blipFill dpi="0" rotWithShape="1">
            <a:blip r:embed="rId6"/>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32" name="AutoShape 45" descr="0210010003"/>
          <p:cNvSpPr>
            <a:spLocks noChangeArrowheads="1"/>
          </p:cNvSpPr>
          <p:nvPr/>
        </p:nvSpPr>
        <p:spPr bwMode="auto">
          <a:xfrm>
            <a:off x="1403350" y="6021388"/>
            <a:ext cx="1444625" cy="765175"/>
          </a:xfrm>
          <a:prstGeom prst="roundRect">
            <a:avLst>
              <a:gd name="adj" fmla="val 16667"/>
            </a:avLst>
          </a:prstGeom>
          <a:blipFill dpi="0" rotWithShape="1">
            <a:blip r:embed="rId7"/>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33" name="AutoShape 46" descr="0020020139"/>
          <p:cNvSpPr>
            <a:spLocks noChangeArrowheads="1"/>
          </p:cNvSpPr>
          <p:nvPr/>
        </p:nvSpPr>
        <p:spPr bwMode="auto">
          <a:xfrm>
            <a:off x="4284663" y="6021388"/>
            <a:ext cx="1403350" cy="765175"/>
          </a:xfrm>
          <a:prstGeom prst="roundRect">
            <a:avLst>
              <a:gd name="adj" fmla="val 16667"/>
            </a:avLst>
          </a:prstGeom>
          <a:blipFill dpi="0" rotWithShape="1">
            <a:blip r:embed="rId8"/>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34" name="AutoShape 47" descr="OOOPIC_vipvip_200809162038189711c8bf53c3eee478"/>
          <p:cNvSpPr>
            <a:spLocks noChangeArrowheads="1"/>
          </p:cNvSpPr>
          <p:nvPr/>
        </p:nvSpPr>
        <p:spPr bwMode="auto">
          <a:xfrm>
            <a:off x="2843213" y="6021388"/>
            <a:ext cx="1439862" cy="765175"/>
          </a:xfrm>
          <a:prstGeom prst="roundRect">
            <a:avLst>
              <a:gd name="adj" fmla="val 16667"/>
            </a:avLst>
          </a:prstGeom>
          <a:blipFill dpi="0" rotWithShape="1">
            <a:blip r:embed="rId9"/>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71728" name="Rectangle 48" descr="OOOPIC_vipvip_20080918214459585784a2fb4d9263105"/>
          <p:cNvSpPr>
            <a:spLocks noChangeArrowheads="1"/>
          </p:cNvSpPr>
          <p:nvPr/>
        </p:nvSpPr>
        <p:spPr bwMode="auto">
          <a:xfrm>
            <a:off x="5651500" y="6021388"/>
            <a:ext cx="3492500" cy="765175"/>
          </a:xfrm>
          <a:prstGeom prst="rect">
            <a:avLst/>
          </a:prstGeom>
          <a:blipFill dpi="0" rotWithShape="1">
            <a:blip r:embed="rId10"/>
            <a:srcRect/>
            <a:stretch>
              <a:fillRect/>
            </a:stretch>
          </a:blipFill>
          <a:ln w="9525">
            <a:solidFill>
              <a:schemeClr val="bg2"/>
            </a:solidFill>
            <a:miter lim="800000"/>
            <a:headEnd/>
            <a:tailEnd/>
          </a:ln>
        </p:spPr>
        <p:txBody>
          <a:bodyPr/>
          <a:lstStyle/>
          <a:p>
            <a:pPr fontAlgn="base">
              <a:spcBef>
                <a:spcPct val="0"/>
              </a:spcBef>
              <a:spcAft>
                <a:spcPct val="0"/>
              </a:spcAft>
              <a:defRPr/>
            </a:pPr>
            <a:endParaRPr lang="en-US" altLang="zh-CN" sz="1400" b="1" dirty="0" smtClean="0">
              <a:solidFill>
                <a:srgbClr val="FFFFFF"/>
              </a:solidFill>
              <a:effectLst>
                <a:outerShdw blurRad="38100" dist="38100" dir="2700000" algn="tl">
                  <a:srgbClr val="C0C0C0"/>
                </a:outerShdw>
              </a:effectLst>
              <a:ea typeface="宋体" pitchFamily="2" charset="-122"/>
            </a:endParaRPr>
          </a:p>
          <a:p>
            <a:pPr fontAlgn="base">
              <a:spcBef>
                <a:spcPct val="0"/>
              </a:spcBef>
              <a:spcAft>
                <a:spcPct val="0"/>
              </a:spcAft>
              <a:defRPr/>
            </a:pPr>
            <a:endParaRPr lang="zh-CN" altLang="en-US" sz="1400" b="1" dirty="0">
              <a:solidFill>
                <a:srgbClr val="FFFFFF"/>
              </a:solidFill>
              <a:effectLst>
                <a:outerShdw blurRad="38100" dist="38100" dir="2700000" algn="tl">
                  <a:srgbClr val="C0C0C0"/>
                </a:outerShdw>
              </a:effectLst>
              <a:ea typeface="宋体" pitchFamily="2" charset="-122"/>
            </a:endParaRPr>
          </a:p>
          <a:p>
            <a:pPr fontAlgn="base">
              <a:spcBef>
                <a:spcPct val="0"/>
              </a:spcBef>
              <a:spcAft>
                <a:spcPct val="0"/>
              </a:spcAft>
              <a:defRPr/>
            </a:pPr>
            <a:r>
              <a:rPr lang="zh-CN" altLang="en-US" sz="1400" dirty="0" smtClean="0">
                <a:solidFill>
                  <a:srgbClr val="FFFFFF"/>
                </a:solidFill>
                <a:latin typeface="华文琥珀" pitchFamily="2" charset="-122"/>
                <a:ea typeface="华文琥珀" pitchFamily="2" charset="-122"/>
              </a:rPr>
              <a:t>计算机基础</a:t>
            </a:r>
            <a:r>
              <a:rPr lang="zh-CN" altLang="en-US" sz="1400" dirty="0">
                <a:solidFill>
                  <a:srgbClr val="FFFFFF"/>
                </a:solidFill>
                <a:latin typeface="华文琥珀" pitchFamily="2" charset="-122"/>
                <a:ea typeface="华文琥珀" pitchFamily="2" charset="-122"/>
              </a:rPr>
              <a:t>与应用案例</a:t>
            </a:r>
            <a:r>
              <a:rPr lang="zh-CN" altLang="en-US" sz="1400" dirty="0" smtClean="0">
                <a:solidFill>
                  <a:srgbClr val="FFFFFF"/>
                </a:solidFill>
                <a:latin typeface="华文琥珀" pitchFamily="2" charset="-122"/>
                <a:ea typeface="华文琥珀" pitchFamily="2" charset="-122"/>
              </a:rPr>
              <a:t>教程讲稿 </a:t>
            </a:r>
            <a:endParaRPr lang="en-US" altLang="zh-CN" sz="1400" dirty="0">
              <a:solidFill>
                <a:srgbClr val="FFFFFF"/>
              </a:solidFill>
              <a:latin typeface="华文琥珀" pitchFamily="2" charset="-122"/>
              <a:ea typeface="华文琥珀" pitchFamily="2" charset="-122"/>
            </a:endParaRPr>
          </a:p>
        </p:txBody>
      </p:sp>
      <p:sp>
        <p:nvSpPr>
          <p:cNvPr id="1036" name="Line 49"/>
          <p:cNvSpPr>
            <a:spLocks noChangeShapeType="1"/>
          </p:cNvSpPr>
          <p:nvPr/>
        </p:nvSpPr>
        <p:spPr bwMode="auto">
          <a:xfrm>
            <a:off x="0" y="6021388"/>
            <a:ext cx="9144000" cy="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1037" name="Line 50"/>
          <p:cNvSpPr>
            <a:spLocks noChangeShapeType="1"/>
          </p:cNvSpPr>
          <p:nvPr/>
        </p:nvSpPr>
        <p:spPr bwMode="auto">
          <a:xfrm>
            <a:off x="0" y="6813550"/>
            <a:ext cx="9144000" cy="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71687" name="Rectangle 7"/>
          <p:cNvSpPr>
            <a:spLocks noGrp="1" noChangeArrowheads="1"/>
          </p:cNvSpPr>
          <p:nvPr>
            <p:ph type="sldNum" sz="quarter" idx="4"/>
          </p:nvPr>
        </p:nvSpPr>
        <p:spPr bwMode="auto">
          <a:xfrm>
            <a:off x="8172450" y="6237288"/>
            <a:ext cx="971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400" b="0" smtClean="0">
                <a:solidFill>
                  <a:schemeClr val="bg1"/>
                </a:solidFill>
                <a:ea typeface="宋体" pitchFamily="2" charset="-122"/>
              </a:defRPr>
            </a:lvl1pPr>
          </a:lstStyle>
          <a:p>
            <a:pPr fontAlgn="base">
              <a:spcBef>
                <a:spcPct val="0"/>
              </a:spcBef>
              <a:spcAft>
                <a:spcPct val="0"/>
              </a:spcAft>
              <a:defRPr/>
            </a:pPr>
            <a:fld id="{2A50BA10-F719-4A74-89A0-BD4DE8028818}" type="slidenum">
              <a:rPr lang="en-US" altLang="zh-CN">
                <a:solidFill>
                  <a:srgbClr val="FFFFFF"/>
                </a:solidFill>
              </a:rPr>
              <a:pPr fontAlgn="base">
                <a:spcBef>
                  <a:spcPct val="0"/>
                </a:spcBef>
                <a:spcAft>
                  <a:spcPct val="0"/>
                </a:spcAft>
                <a:defRPr/>
              </a:pPr>
              <a:t>‹#›</a:t>
            </a:fld>
            <a:endParaRPr lang="en-US" altLang="zh-CN" dirty="0">
              <a:solidFill>
                <a:srgbClr val="FFFFFF"/>
              </a:solidFill>
            </a:endParaRPr>
          </a:p>
        </p:txBody>
      </p:sp>
      <p:sp>
        <p:nvSpPr>
          <p:cNvPr id="1039" name="Line 51"/>
          <p:cNvSpPr>
            <a:spLocks noChangeShapeType="1"/>
          </p:cNvSpPr>
          <p:nvPr/>
        </p:nvSpPr>
        <p:spPr bwMode="auto">
          <a:xfrm flipV="1">
            <a:off x="323850" y="908050"/>
            <a:ext cx="8820150" cy="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1040" name="Line 52"/>
          <p:cNvSpPr>
            <a:spLocks noChangeShapeType="1"/>
          </p:cNvSpPr>
          <p:nvPr/>
        </p:nvSpPr>
        <p:spPr bwMode="auto">
          <a:xfrm>
            <a:off x="7885113" y="0"/>
            <a:ext cx="0" cy="90805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1041" name="Line 53"/>
          <p:cNvSpPr>
            <a:spLocks noChangeShapeType="1"/>
          </p:cNvSpPr>
          <p:nvPr/>
        </p:nvSpPr>
        <p:spPr bwMode="auto">
          <a:xfrm flipV="1">
            <a:off x="0" y="981075"/>
            <a:ext cx="8856663" cy="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2" name="AutoShape 54" descr="b_49931_PSD_20090815095531"/>
          <p:cNvSpPr>
            <a:spLocks noChangeArrowheads="1"/>
          </p:cNvSpPr>
          <p:nvPr/>
        </p:nvSpPr>
        <p:spPr bwMode="auto">
          <a:xfrm>
            <a:off x="144463" y="144463"/>
            <a:ext cx="1042987" cy="763587"/>
          </a:xfrm>
          <a:prstGeom prst="roundRect">
            <a:avLst>
              <a:gd name="adj" fmla="val 16667"/>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3" name="AutoShape 55" descr="b_49931_PSD_20090815095531">
            <a:hlinkClick r:id="" action="ppaction://hlinkshowjump?jump=lastslide"/>
          </p:cNvPr>
          <p:cNvSpPr>
            <a:spLocks noChangeArrowheads="1"/>
          </p:cNvSpPr>
          <p:nvPr/>
        </p:nvSpPr>
        <p:spPr bwMode="auto">
          <a:xfrm>
            <a:off x="0" y="0"/>
            <a:ext cx="1042988" cy="763588"/>
          </a:xfrm>
          <a:prstGeom prst="roundRect">
            <a:avLst>
              <a:gd name="adj" fmla="val 16667"/>
            </a:avLst>
          </a:prstGeom>
          <a:blipFill dpi="0" rotWithShape="1">
            <a:blip r:embed="rId11"/>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afterEffect">
                                  <p:stCondLst>
                                    <p:cond delay="0"/>
                                  </p:stCondLst>
                                  <p:childTnLst>
                                    <p:animClr clrSpc="hsl" dir="ccw">
                                      <p:cBhvr override="childStyle">
                                        <p:cTn id="6" dur="2000" fill="hold"/>
                                        <p:tgtEl>
                                          <p:spTgt spid="71728"/>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8" grpId="0" animBg="1"/>
    </p:bldLst>
  </p:timing>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pitchFamily="34" charset="0"/>
          <a:ea typeface="华文琥珀" pitchFamily="2" charset="-122"/>
        </a:defRPr>
      </a:lvl2pPr>
      <a:lvl3pPr algn="ctr" rtl="0" eaLnBrk="0" fontAlgn="base" hangingPunct="0">
        <a:spcBef>
          <a:spcPct val="0"/>
        </a:spcBef>
        <a:spcAft>
          <a:spcPct val="0"/>
        </a:spcAft>
        <a:defRPr sz="4000" b="1">
          <a:solidFill>
            <a:schemeClr val="tx2"/>
          </a:solidFill>
          <a:latin typeface="Arial" pitchFamily="34" charset="0"/>
          <a:ea typeface="华文琥珀" pitchFamily="2" charset="-122"/>
        </a:defRPr>
      </a:lvl3pPr>
      <a:lvl4pPr algn="ctr" rtl="0" eaLnBrk="0" fontAlgn="base" hangingPunct="0">
        <a:spcBef>
          <a:spcPct val="0"/>
        </a:spcBef>
        <a:spcAft>
          <a:spcPct val="0"/>
        </a:spcAft>
        <a:defRPr sz="4000" b="1">
          <a:solidFill>
            <a:schemeClr val="tx2"/>
          </a:solidFill>
          <a:latin typeface="Arial" pitchFamily="34" charset="0"/>
          <a:ea typeface="华文琥珀" pitchFamily="2" charset="-122"/>
        </a:defRPr>
      </a:lvl4pPr>
      <a:lvl5pPr algn="ctr" rtl="0" eaLnBrk="0" fontAlgn="base" hangingPunct="0">
        <a:spcBef>
          <a:spcPct val="0"/>
        </a:spcBef>
        <a:spcAft>
          <a:spcPct val="0"/>
        </a:spcAft>
        <a:defRPr sz="4000" b="1">
          <a:solidFill>
            <a:schemeClr val="tx2"/>
          </a:solidFill>
          <a:latin typeface="Arial" pitchFamily="34" charset="0"/>
          <a:ea typeface="华文琥珀" pitchFamily="2" charset="-122"/>
        </a:defRPr>
      </a:lvl5pPr>
      <a:lvl6pPr marL="457200" algn="ctr" rtl="0" fontAlgn="base">
        <a:spcBef>
          <a:spcPct val="0"/>
        </a:spcBef>
        <a:spcAft>
          <a:spcPct val="0"/>
        </a:spcAft>
        <a:defRPr sz="4000" b="1">
          <a:solidFill>
            <a:schemeClr val="tx2"/>
          </a:solidFill>
          <a:latin typeface="Arial" pitchFamily="34" charset="0"/>
          <a:ea typeface="华文琥珀" pitchFamily="2" charset="-122"/>
        </a:defRPr>
      </a:lvl6pPr>
      <a:lvl7pPr marL="914400" algn="ctr" rtl="0" fontAlgn="base">
        <a:spcBef>
          <a:spcPct val="0"/>
        </a:spcBef>
        <a:spcAft>
          <a:spcPct val="0"/>
        </a:spcAft>
        <a:defRPr sz="4000" b="1">
          <a:solidFill>
            <a:schemeClr val="tx2"/>
          </a:solidFill>
          <a:latin typeface="Arial" pitchFamily="34" charset="0"/>
          <a:ea typeface="华文琥珀" pitchFamily="2" charset="-122"/>
        </a:defRPr>
      </a:lvl7pPr>
      <a:lvl8pPr marL="1371600" algn="ctr" rtl="0" fontAlgn="base">
        <a:spcBef>
          <a:spcPct val="0"/>
        </a:spcBef>
        <a:spcAft>
          <a:spcPct val="0"/>
        </a:spcAft>
        <a:defRPr sz="4000" b="1">
          <a:solidFill>
            <a:schemeClr val="tx2"/>
          </a:solidFill>
          <a:latin typeface="Arial" pitchFamily="34" charset="0"/>
          <a:ea typeface="华文琥珀" pitchFamily="2" charset="-122"/>
        </a:defRPr>
      </a:lvl8pPr>
      <a:lvl9pPr marL="1828800" algn="ctr" rtl="0" fontAlgn="base">
        <a:spcBef>
          <a:spcPct val="0"/>
        </a:spcBef>
        <a:spcAft>
          <a:spcPct val="0"/>
        </a:spcAft>
        <a:defRPr sz="4000" b="1">
          <a:solidFill>
            <a:schemeClr val="tx2"/>
          </a:solidFill>
          <a:latin typeface="Arial" pitchFamily="34" charset="0"/>
          <a:ea typeface="华文琥珀" pitchFamily="2" charset="-122"/>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ea typeface="楷体_GB2312" pitchFamily="49" charset="-122"/>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ea typeface="楷体_GB2312" pitchFamily="49" charset="-122"/>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ea typeface="楷体_GB2312" pitchFamily="49" charset="-122"/>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1.jpe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slide" Target="slide30.xml"/><Relationship Id="rId4" Type="http://schemas.openxmlformats.org/officeDocument/2006/relationships/slide" Target="slide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 Target="slide9.xml"/><Relationship Id="rId7" Type="http://schemas.openxmlformats.org/officeDocument/2006/relationships/slide" Target="slide34.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26.xml"/><Relationship Id="rId4" Type="http://schemas.openxmlformats.org/officeDocument/2006/relationships/slide" Target="slide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1.jpe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slide" Target="slide30.xml"/><Relationship Id="rId4" Type="http://schemas.openxmlformats.org/officeDocument/2006/relationships/slide" Target="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1.jpe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slide" Target="slide26.xml"/><Relationship Id="rId4" Type="http://schemas.openxmlformats.org/officeDocument/2006/relationships/slide" Target="slide16.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1.jpe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26.xml"/><Relationship Id="rId4" Type="http://schemas.openxmlformats.org/officeDocument/2006/relationships/slide" Target="slide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1.xml"/><Relationship Id="rId1" Type="http://schemas.openxmlformats.org/officeDocument/2006/relationships/audio" Target="file:///E:\E&#30424;&#22791;&#20221;\mp3\-Angel.wma" TargetMode="External"/><Relationship Id="rId5" Type="http://schemas.openxmlformats.org/officeDocument/2006/relationships/image" Target="../media/image16.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 Target="slide9.xml"/><Relationship Id="rId7" Type="http://schemas.openxmlformats.org/officeDocument/2006/relationships/slide" Target="slide34.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26.xml"/><Relationship Id="rId4" Type="http://schemas.openxmlformats.org/officeDocument/2006/relationships/slide" Target="slide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4"/>
          <p:cNvSpPr>
            <a:spLocks noGrp="1" noChangeArrowheads="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460E3F40-DEB1-446C-9703-C3FA3D520E89}" type="slidenum">
              <a:rPr lang="en-US" altLang="zh-CN" b="0">
                <a:solidFill>
                  <a:srgbClr val="FFFFFF"/>
                </a:solidFill>
                <a:ea typeface="宋体" pitchFamily="2" charset="-122"/>
              </a:rPr>
              <a:pPr eaLnBrk="1" hangingPunct="1"/>
              <a:t>1</a:t>
            </a:fld>
            <a:endParaRPr lang="en-US" altLang="zh-CN" b="0" dirty="0">
              <a:solidFill>
                <a:srgbClr val="FFFFFF"/>
              </a:solidFill>
              <a:ea typeface="宋体" pitchFamily="2" charset="-122"/>
            </a:endParaRPr>
          </a:p>
        </p:txBody>
      </p:sp>
      <p:sp>
        <p:nvSpPr>
          <p:cNvPr id="3078" name="WordArt 6" descr="纸袋"/>
          <p:cNvSpPr>
            <a:spLocks noChangeArrowheads="1" noChangeShapeType="1" noTextEdit="1"/>
          </p:cNvSpPr>
          <p:nvPr/>
        </p:nvSpPr>
        <p:spPr bwMode="auto">
          <a:xfrm>
            <a:off x="3302959" y="1628800"/>
            <a:ext cx="5274386" cy="724691"/>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zh-CN" altLang="en-US" sz="3200" b="1" kern="10" dirty="0">
                <a:ln w="9525">
                  <a:solidFill>
                    <a:srgbClr val="008000"/>
                  </a:solidFill>
                  <a:round/>
                  <a:headEnd/>
                  <a:tailEnd/>
                </a:ln>
                <a:blipFill dpi="0" rotWithShape="0">
                  <a:blip r:embed="rId2"/>
                  <a:srcRect/>
                  <a:tile tx="0" ty="0" sx="100000" sy="100000" flip="none" algn="tl"/>
                </a:blipFill>
                <a:effectLst>
                  <a:outerShdw blurRad="60007" dist="200025" dir="15000000" sy="30000" kx="-1800000" algn="bl" rotWithShape="0">
                    <a:prstClr val="black">
                      <a:alpha val="32000"/>
                    </a:prstClr>
                  </a:outerShdw>
                </a:effectLst>
                <a:latin typeface="华文琥珀"/>
                <a:ea typeface="华文琥珀"/>
              </a:rPr>
              <a:t>与</a:t>
            </a:r>
            <a:r>
              <a:rPr lang="zh-CN" altLang="en-US" sz="3200" b="1" kern="10" dirty="0" smtClean="0">
                <a:ln w="9525">
                  <a:solidFill>
                    <a:srgbClr val="008000"/>
                  </a:solidFill>
                  <a:round/>
                  <a:headEnd/>
                  <a:tailEnd/>
                </a:ln>
                <a:blipFill dpi="0" rotWithShape="0">
                  <a:blip r:embed="rId2"/>
                  <a:srcRect/>
                  <a:tile tx="0" ty="0" sx="100000" sy="100000" flip="none" algn="tl"/>
                </a:blipFill>
                <a:effectLst>
                  <a:outerShdw blurRad="60007" dist="200025" dir="15000000" sy="30000" kx="-1800000" algn="bl" rotWithShape="0">
                    <a:prstClr val="black">
                      <a:alpha val="32000"/>
                    </a:prstClr>
                  </a:outerShdw>
                </a:effectLst>
                <a:latin typeface="华文琥珀"/>
                <a:ea typeface="华文琥珀"/>
              </a:rPr>
              <a:t>应用案例教程</a:t>
            </a:r>
            <a:endParaRPr lang="zh-CN" altLang="en-US" sz="3200" b="1" kern="10" dirty="0">
              <a:ln w="9525">
                <a:solidFill>
                  <a:srgbClr val="008000"/>
                </a:solidFill>
                <a:round/>
                <a:headEnd/>
                <a:tailEnd/>
              </a:ln>
              <a:blipFill dpi="0" rotWithShape="0">
                <a:blip r:embed="rId2"/>
                <a:srcRect/>
                <a:tile tx="0" ty="0" sx="100000" sy="100000" flip="none" algn="tl"/>
              </a:blipFill>
              <a:effectLst>
                <a:outerShdw blurRad="60007" dist="200025" dir="15000000" sy="30000" kx="-1800000" algn="bl" rotWithShape="0">
                  <a:prstClr val="black">
                    <a:alpha val="32000"/>
                  </a:prstClr>
                </a:outerShdw>
              </a:effectLst>
              <a:latin typeface="华文琥珀"/>
              <a:ea typeface="华文琥珀"/>
            </a:endParaRPr>
          </a:p>
        </p:txBody>
      </p:sp>
      <p:sp>
        <p:nvSpPr>
          <p:cNvPr id="2" name="矩形 1"/>
          <p:cNvSpPr/>
          <p:nvPr/>
        </p:nvSpPr>
        <p:spPr>
          <a:xfrm>
            <a:off x="3275856" y="404664"/>
            <a:ext cx="5256584" cy="110799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zh-CN" altLang="en-US" sz="6600" b="1" kern="10" cap="none" spc="0" dirty="0">
                <a:ln w="11430"/>
                <a:blipFill>
                  <a:blip r:embed="rId2"/>
                  <a:tile tx="0" ty="0" sx="100000" sy="100000" flip="none" algn="tl"/>
                </a:blipFill>
                <a:effectLst>
                  <a:outerShdw blurRad="60007" dist="200025" dir="15000000" sy="30000" kx="-1800000" algn="bl" rotWithShape="0">
                    <a:prstClr val="black">
                      <a:alpha val="32000"/>
                    </a:prstClr>
                  </a:outerShdw>
                </a:effectLst>
                <a:latin typeface="华文琥珀"/>
                <a:ea typeface="华文琥珀"/>
              </a:rPr>
              <a:t>计算机基础</a:t>
            </a:r>
            <a:endParaRPr lang="zh-CN" altLang="en-US" sz="6600" b="1" cap="none" spc="0" dirty="0">
              <a:ln w="11430"/>
              <a:blipFill>
                <a:blip r:embed="rId2"/>
                <a:tile tx="0" ty="0" sx="100000" sy="100000" flip="none" algn="tl"/>
              </a:blipFill>
              <a:effectLst>
                <a:outerShdw blurRad="60007" dist="200025" dir="15000000" sy="30000" kx="-1800000" algn="bl" rotWithShape="0">
                  <a:prstClr val="black">
                    <a:alpha val="32000"/>
                  </a:prstClr>
                </a:outerShdw>
              </a:effectLst>
            </a:endParaRPr>
          </a:p>
        </p:txBody>
      </p:sp>
      <p:sp>
        <p:nvSpPr>
          <p:cNvPr id="4" name="矩形 3"/>
          <p:cNvSpPr/>
          <p:nvPr/>
        </p:nvSpPr>
        <p:spPr>
          <a:xfrm>
            <a:off x="2195736" y="2793994"/>
            <a:ext cx="4156244"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3200" b="1" kern="10"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华文琥珀"/>
                <a:ea typeface="华文琥珀"/>
              </a:rPr>
              <a:t>第一篇  基础理论篇</a:t>
            </a:r>
            <a:endParaRPr lang="zh-CN" altLang="en-U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矩形 4"/>
          <p:cNvSpPr/>
          <p:nvPr/>
        </p:nvSpPr>
        <p:spPr>
          <a:xfrm>
            <a:off x="596497" y="3717032"/>
            <a:ext cx="694132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华文行楷" pitchFamily="2" charset="-122"/>
                <a:ea typeface="华文行楷" pitchFamily="2" charset="-122"/>
              </a:rPr>
              <a:t>第</a:t>
            </a: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华文行楷" pitchFamily="2" charset="-122"/>
                <a:ea typeface="华文行楷" pitchFamily="2" charset="-122"/>
              </a:rPr>
              <a:t>3</a:t>
            </a: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华文行楷" pitchFamily="2" charset="-122"/>
                <a:ea typeface="华文行楷" pitchFamily="2" charset="-122"/>
              </a:rPr>
              <a:t>章 计算机硬件系统</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78">
                                            <p:txEl>
                                              <p:pRg st="0" end="0"/>
                                            </p:txEl>
                                          </p:spTgt>
                                        </p:tgtEl>
                                        <p:attrNameLst>
                                          <p:attrName>style.visibility</p:attrName>
                                        </p:attrNameLst>
                                      </p:cBhvr>
                                      <p:to>
                                        <p:strVal val="visible"/>
                                      </p:to>
                                    </p:set>
                                    <p:animEffect transition="in" filter="wipe(left)">
                                      <p:cBhvr>
                                        <p:cTn id="11" dur="500"/>
                                        <p:tgtEl>
                                          <p:spTgt spid="3078">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iterate type="lt">
                                    <p:tmPct val="0"/>
                                  </p:iterate>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34" presetClass="emph" presetSubtype="0" repeatCount="5000" fill="hold" grpId="1" nodeType="afterEffect">
                                  <p:stCondLst>
                                    <p:cond delay="0"/>
                                  </p:stCondLst>
                                  <p:iterate type="lt">
                                    <p:tmPct val="10000"/>
                                  </p:iterate>
                                  <p:childTnLst>
                                    <p:animMotion origin="layout" path="M 0.0 0.0 L 0.0 -0.07213" pathEditMode="relative" ptsTypes="">
                                      <p:cBhvr>
                                        <p:cTn id="22" dur="1000" accel="50000" decel="50000" autoRev="1" fill="hold">
                                          <p:stCondLst>
                                            <p:cond delay="0"/>
                                          </p:stCondLst>
                                        </p:cTn>
                                        <p:tgtEl>
                                          <p:spTgt spid="5"/>
                                        </p:tgtEl>
                                        <p:attrNameLst>
                                          <p:attrName>ppt_x</p:attrName>
                                          <p:attrName>ppt_y</p:attrName>
                                        </p:attrNameLst>
                                      </p:cBhvr>
                                    </p:animMotion>
                                    <p:animRot by="1500000">
                                      <p:cBhvr>
                                        <p:cTn id="23" dur="500" fill="hold">
                                          <p:stCondLst>
                                            <p:cond delay="0"/>
                                          </p:stCondLst>
                                        </p:cTn>
                                        <p:tgtEl>
                                          <p:spTgt spid="5"/>
                                        </p:tgtEl>
                                        <p:attrNameLst>
                                          <p:attrName>r</p:attrName>
                                        </p:attrNameLst>
                                      </p:cBhvr>
                                    </p:animRot>
                                    <p:animRot by="-1500000">
                                      <p:cBhvr>
                                        <p:cTn id="24" dur="500" fill="hold">
                                          <p:stCondLst>
                                            <p:cond delay="500"/>
                                          </p:stCondLst>
                                        </p:cTn>
                                        <p:tgtEl>
                                          <p:spTgt spid="5"/>
                                        </p:tgtEl>
                                        <p:attrNameLst>
                                          <p:attrName>r</p:attrName>
                                        </p:attrNameLst>
                                      </p:cBhvr>
                                    </p:animRot>
                                    <p:animRot by="-1500000">
                                      <p:cBhvr>
                                        <p:cTn id="25" dur="500" fill="hold">
                                          <p:stCondLst>
                                            <p:cond delay="1000"/>
                                          </p:stCondLst>
                                        </p:cTn>
                                        <p:tgtEl>
                                          <p:spTgt spid="5"/>
                                        </p:tgtEl>
                                        <p:attrNameLst>
                                          <p:attrName>r</p:attrName>
                                        </p:attrNameLst>
                                      </p:cBhvr>
                                    </p:animRot>
                                    <p:animRot by="1500000">
                                      <p:cBhvr>
                                        <p:cTn id="26" dur="500" fill="hold">
                                          <p:stCondLst>
                                            <p:cond delay="15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81AC1828-944A-4C27-8BBE-72E78143EAA5}" type="slidenum">
              <a:rPr lang="en-US" altLang="zh-CN"/>
              <a:pPr/>
              <a:t>10</a:t>
            </a:fld>
            <a:endParaRPr lang="en-US" altLang="zh-CN"/>
          </a:p>
        </p:txBody>
      </p:sp>
      <p:sp>
        <p:nvSpPr>
          <p:cNvPr id="1253378" name="Rectangle 2"/>
          <p:cNvSpPr>
            <a:spLocks noGrp="1" noChangeArrowheads="1"/>
          </p:cNvSpPr>
          <p:nvPr>
            <p:ph type="body" idx="1"/>
          </p:nvPr>
        </p:nvSpPr>
        <p:spPr>
          <a:xfrm>
            <a:off x="250825" y="981075"/>
            <a:ext cx="8304213" cy="4824413"/>
          </a:xfrm>
        </p:spPr>
        <p:txBody>
          <a:bodyPr/>
          <a:lstStyle/>
          <a:p>
            <a:pPr>
              <a:lnSpc>
                <a:spcPct val="120000"/>
              </a:lnSpc>
              <a:buSzPct val="90000"/>
            </a:pPr>
            <a:r>
              <a:rPr lang="zh-CN" altLang="en-US" sz="2400" b="1" dirty="0">
                <a:latin typeface="黑体" pitchFamily="2" charset="-122"/>
              </a:rPr>
              <a:t>中央处理器</a:t>
            </a:r>
          </a:p>
          <a:p>
            <a:pPr>
              <a:lnSpc>
                <a:spcPct val="95000"/>
              </a:lnSpc>
              <a:buFont typeface="Wingdings" pitchFamily="2" charset="2"/>
              <a:buNone/>
            </a:pPr>
            <a:r>
              <a:rPr lang="zh-CN" altLang="en-US" b="1" dirty="0">
                <a:latin typeface="楷体_GB2312" pitchFamily="49" charset="-122"/>
                <a:ea typeface="楷体_GB2312" pitchFamily="49" charset="-122"/>
              </a:rPr>
              <a:t>		</a:t>
            </a:r>
            <a:r>
              <a:rPr lang="zh-CN" altLang="en-US" sz="2400" b="1" dirty="0">
                <a:solidFill>
                  <a:srgbClr val="FF0000"/>
                </a:solidFill>
                <a:latin typeface="楷体_GB2312" pitchFamily="49" charset="-122"/>
                <a:ea typeface="楷体_GB2312" pitchFamily="49" charset="-122"/>
              </a:rPr>
              <a:t>中央处理器简称</a:t>
            </a:r>
            <a:r>
              <a:rPr lang="en-US" altLang="zh-CN" sz="2400" b="1" dirty="0">
                <a:solidFill>
                  <a:srgbClr val="FF0000"/>
                </a:solidFill>
                <a:latin typeface="楷体_GB2312" pitchFamily="49" charset="-122"/>
                <a:ea typeface="楷体_GB2312" pitchFamily="49" charset="-122"/>
              </a:rPr>
              <a:t>CPU</a:t>
            </a:r>
            <a:r>
              <a:rPr lang="zh-CN" altLang="en-US" sz="2400" b="1" dirty="0">
                <a:latin typeface="楷体_GB2312" pitchFamily="49" charset="-122"/>
                <a:ea typeface="楷体_GB2312" pitchFamily="49" charset="-122"/>
              </a:rPr>
              <a:t>（</a:t>
            </a:r>
            <a:r>
              <a:rPr lang="en-US" altLang="zh-CN" sz="2400" b="1" dirty="0">
                <a:latin typeface="楷体_GB2312" pitchFamily="49" charset="-122"/>
                <a:ea typeface="楷体_GB2312" pitchFamily="49" charset="-122"/>
              </a:rPr>
              <a:t>Central Processing Unit</a:t>
            </a:r>
            <a:r>
              <a:rPr lang="zh-CN" altLang="en-US" sz="2400" b="1" dirty="0">
                <a:latin typeface="楷体_GB2312" pitchFamily="49" charset="-122"/>
                <a:ea typeface="楷体_GB2312" pitchFamily="49" charset="-122"/>
              </a:rPr>
              <a:t>），它是计算机系统的核心，</a:t>
            </a:r>
            <a:r>
              <a:rPr lang="zh-CN" altLang="en-US" sz="2400" b="1" dirty="0">
                <a:solidFill>
                  <a:srgbClr val="FF0000"/>
                </a:solidFill>
                <a:latin typeface="楷体_GB2312" pitchFamily="49" charset="-122"/>
                <a:ea typeface="楷体_GB2312" pitchFamily="49" charset="-122"/>
              </a:rPr>
              <a:t>传统的</a:t>
            </a:r>
            <a:r>
              <a:rPr lang="en-US" altLang="zh-CN" sz="2400" b="1" dirty="0">
                <a:solidFill>
                  <a:srgbClr val="FF0000"/>
                </a:solidFill>
                <a:latin typeface="楷体_GB2312" pitchFamily="49" charset="-122"/>
                <a:ea typeface="楷体_GB2312" pitchFamily="49" charset="-122"/>
              </a:rPr>
              <a:t>CPU</a:t>
            </a:r>
            <a:r>
              <a:rPr lang="zh-CN" altLang="en-US" sz="2400" b="1" dirty="0">
                <a:solidFill>
                  <a:srgbClr val="FF0000"/>
                </a:solidFill>
                <a:latin typeface="楷体_GB2312" pitchFamily="49" charset="-122"/>
                <a:ea typeface="楷体_GB2312" pitchFamily="49" charset="-122"/>
              </a:rPr>
              <a:t>主要包括运算器和控制器两大</a:t>
            </a:r>
            <a:r>
              <a:rPr lang="zh-CN" altLang="en-US" sz="2400" b="1" dirty="0" smtClean="0">
                <a:solidFill>
                  <a:srgbClr val="FF0000"/>
                </a:solidFill>
                <a:latin typeface="楷体_GB2312" pitchFamily="49" charset="-122"/>
                <a:ea typeface="楷体_GB2312" pitchFamily="49" charset="-122"/>
              </a:rPr>
              <a:t>部件</a:t>
            </a:r>
            <a:r>
              <a:rPr lang="zh-CN" altLang="en-US" sz="2400" b="1" dirty="0" smtClean="0">
                <a:latin typeface="楷体_GB2312" pitchFamily="49" charset="-122"/>
                <a:ea typeface="楷体_GB2312" pitchFamily="49" charset="-122"/>
              </a:rPr>
              <a:t>。</a:t>
            </a:r>
            <a:endParaRPr lang="zh-CN" altLang="en-US" sz="2400" b="1" dirty="0">
              <a:latin typeface="楷体_GB2312" pitchFamily="49" charset="-122"/>
              <a:ea typeface="楷体_GB2312" pitchFamily="49" charset="-122"/>
            </a:endParaRPr>
          </a:p>
          <a:p>
            <a:pPr>
              <a:lnSpc>
                <a:spcPct val="95000"/>
              </a:lnSpc>
              <a:buFont typeface="Wingdings" pitchFamily="2" charset="2"/>
              <a:buNone/>
            </a:pP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CPU</a:t>
            </a:r>
            <a:r>
              <a:rPr lang="zh-CN" altLang="en-US" sz="2400" b="1" dirty="0">
                <a:latin typeface="楷体_GB2312" pitchFamily="49" charset="-122"/>
                <a:ea typeface="楷体_GB2312" pitchFamily="49" charset="-122"/>
              </a:rPr>
              <a:t>内部是由</a:t>
            </a:r>
            <a:r>
              <a:rPr lang="zh-CN" altLang="en-US" sz="2400" b="1" dirty="0">
                <a:solidFill>
                  <a:srgbClr val="FF0000"/>
                </a:solidFill>
                <a:latin typeface="楷体_GB2312" pitchFamily="49" charset="-122"/>
                <a:ea typeface="楷体_GB2312" pitchFamily="49" charset="-122"/>
              </a:rPr>
              <a:t>运算器</a:t>
            </a:r>
            <a:r>
              <a:rPr lang="zh-CN" altLang="en-US" sz="2400" b="1" dirty="0">
                <a:latin typeface="楷体_GB2312" pitchFamily="49" charset="-122"/>
                <a:ea typeface="楷体_GB2312" pitchFamily="49" charset="-122"/>
              </a:rPr>
              <a:t>、</a:t>
            </a:r>
            <a:r>
              <a:rPr lang="zh-CN" altLang="en-US" sz="2400" b="1" dirty="0">
                <a:solidFill>
                  <a:srgbClr val="FF0000"/>
                </a:solidFill>
                <a:latin typeface="楷体_GB2312" pitchFamily="49" charset="-122"/>
                <a:ea typeface="楷体_GB2312" pitchFamily="49" charset="-122"/>
              </a:rPr>
              <a:t>控制器</a:t>
            </a:r>
            <a:r>
              <a:rPr lang="zh-CN" altLang="en-US" sz="2400" b="1" dirty="0">
                <a:latin typeface="楷体_GB2312" pitchFamily="49" charset="-122"/>
                <a:ea typeface="楷体_GB2312" pitchFamily="49" charset="-122"/>
              </a:rPr>
              <a:t>、</a:t>
            </a:r>
            <a:r>
              <a:rPr lang="zh-CN" altLang="en-US" sz="2400" b="1" dirty="0">
                <a:solidFill>
                  <a:srgbClr val="FF0000"/>
                </a:solidFill>
                <a:latin typeface="楷体_GB2312" pitchFamily="49" charset="-122"/>
                <a:ea typeface="楷体_GB2312" pitchFamily="49" charset="-122"/>
              </a:rPr>
              <a:t>寄存器组</a:t>
            </a:r>
            <a:r>
              <a:rPr lang="zh-CN" altLang="en-US" sz="2400" b="1" dirty="0">
                <a:latin typeface="楷体_GB2312" pitchFamily="49" charset="-122"/>
                <a:ea typeface="楷体_GB2312" pitchFamily="49" charset="-122"/>
              </a:rPr>
              <a:t>和中断系统几部分所组成的，处理器内部电路的细节非常复杂，实现它的电路就是逻辑电路。 </a:t>
            </a:r>
          </a:p>
          <a:p>
            <a:pPr>
              <a:lnSpc>
                <a:spcPct val="95000"/>
              </a:lnSpc>
              <a:buFont typeface="Wingdings" pitchFamily="2" charset="2"/>
              <a:buNone/>
            </a:pPr>
            <a:r>
              <a:rPr lang="zh-CN" altLang="en-US" sz="2400" b="1" dirty="0">
                <a:latin typeface="楷体_GB2312" pitchFamily="49" charset="-122"/>
                <a:ea typeface="楷体_GB2312" pitchFamily="49" charset="-122"/>
              </a:rPr>
              <a:t>		为了匹配高速</a:t>
            </a:r>
            <a:r>
              <a:rPr lang="en-US" altLang="zh-CN" sz="2400" b="1" dirty="0">
                <a:latin typeface="楷体_GB2312" pitchFamily="49" charset="-122"/>
                <a:ea typeface="楷体_GB2312" pitchFamily="49" charset="-122"/>
              </a:rPr>
              <a:t>CPU</a:t>
            </a:r>
            <a:r>
              <a:rPr lang="zh-CN" altLang="en-US" sz="2400" b="1" dirty="0">
                <a:latin typeface="楷体_GB2312" pitchFamily="49" charset="-122"/>
                <a:ea typeface="楷体_GB2312" pitchFamily="49" charset="-122"/>
              </a:rPr>
              <a:t>与相对低速的内存储器的工作速度，</a:t>
            </a:r>
            <a:r>
              <a:rPr lang="en-US" altLang="zh-CN" sz="2400" b="1" dirty="0">
                <a:latin typeface="楷体_GB2312" pitchFamily="49" charset="-122"/>
                <a:ea typeface="楷体_GB2312" pitchFamily="49" charset="-122"/>
              </a:rPr>
              <a:t>CPU</a:t>
            </a:r>
            <a:r>
              <a:rPr lang="zh-CN" altLang="en-US" sz="2400" b="1" dirty="0">
                <a:latin typeface="楷体_GB2312" pitchFamily="49" charset="-122"/>
                <a:ea typeface="楷体_GB2312" pitchFamily="49" charset="-122"/>
              </a:rPr>
              <a:t>中往往同时集成了</a:t>
            </a:r>
            <a:r>
              <a:rPr lang="zh-CN" altLang="en-US" sz="2400" b="1" dirty="0" smtClean="0">
                <a:latin typeface="楷体_GB2312" pitchFamily="49" charset="-122"/>
                <a:ea typeface="楷体_GB2312" pitchFamily="49" charset="-122"/>
              </a:rPr>
              <a:t>高速缓冲存储器（</a:t>
            </a:r>
            <a:r>
              <a:rPr lang="en-US" altLang="zh-CN" sz="2400" b="1" dirty="0" smtClean="0">
                <a:latin typeface="楷体_GB2312" pitchFamily="49" charset="-122"/>
                <a:ea typeface="楷体_GB2312" pitchFamily="49" charset="-122"/>
              </a:rPr>
              <a:t>Cache</a:t>
            </a:r>
            <a:r>
              <a:rPr lang="zh-CN" altLang="en-US" sz="2400" b="1" dirty="0">
                <a:latin typeface="楷体_GB2312" pitchFamily="49" charset="-122"/>
                <a:ea typeface="楷体_GB2312" pitchFamily="49" charset="-122"/>
              </a:rPr>
              <a:t>），其容量也是影响</a:t>
            </a:r>
            <a:r>
              <a:rPr lang="en-US" altLang="zh-CN" sz="2400" b="1" dirty="0">
                <a:latin typeface="楷体_GB2312" pitchFamily="49" charset="-122"/>
                <a:ea typeface="楷体_GB2312" pitchFamily="49" charset="-122"/>
              </a:rPr>
              <a:t>CPU</a:t>
            </a:r>
            <a:r>
              <a:rPr lang="zh-CN" altLang="en-US" sz="2400" b="1" dirty="0">
                <a:latin typeface="楷体_GB2312" pitchFamily="49" charset="-122"/>
                <a:ea typeface="楷体_GB2312" pitchFamily="49" charset="-122"/>
              </a:rPr>
              <a:t>性能的一个非常重要因素。</a:t>
            </a:r>
            <a:r>
              <a:rPr lang="zh-CN" altLang="en-US" sz="2400" dirty="0">
                <a:latin typeface="楷体_GB2312" pitchFamily="49" charset="-122"/>
                <a:ea typeface="楷体_GB2312" pitchFamily="49" charset="-122"/>
              </a:rPr>
              <a:t> </a:t>
            </a:r>
          </a:p>
        </p:txBody>
      </p:sp>
      <p:sp>
        <p:nvSpPr>
          <p:cNvPr id="1253379" name="Rectangle 3"/>
          <p:cNvSpPr>
            <a:spLocks noGrp="1" noChangeArrowheads="1"/>
          </p:cNvSpPr>
          <p:nvPr>
            <p:ph type="title"/>
          </p:nvPr>
        </p:nvSpPr>
        <p:spPr>
          <a:xfrm>
            <a:off x="1258888" y="0"/>
            <a:ext cx="6697662" cy="908050"/>
          </a:xfrm>
          <a:noFill/>
          <a:ln/>
        </p:spPr>
        <p:txBody>
          <a:bodyPr anchor="ctr"/>
          <a:lstStyle/>
          <a:p>
            <a:r>
              <a:rPr lang="zh-CN" altLang="en-US" sz="3600" b="0">
                <a:effectLst>
                  <a:outerShdw blurRad="38100" dist="38100" dir="2700000" algn="tl">
                    <a:srgbClr val="C0C0C0"/>
                  </a:outerShdw>
                </a:effectLst>
                <a:latin typeface="华文琥珀" pitchFamily="2" charset="-122"/>
              </a:rPr>
              <a:t>处理器系统</a:t>
            </a:r>
          </a:p>
        </p:txBody>
      </p:sp>
      <p:pic>
        <p:nvPicPr>
          <p:cNvPr id="1253380" name="Picture 4" descr="lesson1_2_1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755650" y="4941888"/>
            <a:ext cx="70564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pic>
    </p:spTree>
    <p:extLst>
      <p:ext uri="{BB962C8B-B14F-4D97-AF65-F5344CB8AC3E}">
        <p14:creationId xmlns:p14="http://schemas.microsoft.com/office/powerpoint/2010/main" val="163526997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253378">
                                            <p:txEl>
                                              <p:pRg st="0" end="0"/>
                                            </p:txEl>
                                          </p:spTgt>
                                        </p:tgtEl>
                                        <p:attrNameLst>
                                          <p:attrName>style.visibility</p:attrName>
                                        </p:attrNameLst>
                                      </p:cBhvr>
                                      <p:to>
                                        <p:strVal val="visible"/>
                                      </p:to>
                                    </p:set>
                                    <p:anim calcmode="lin" valueType="num">
                                      <p:cBhvr>
                                        <p:cTn id="7" dur="1000" fill="hold"/>
                                        <p:tgtEl>
                                          <p:spTgt spid="1253378">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25337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53378">
                                            <p:txEl>
                                              <p:pRg st="0" end="0"/>
                                            </p:txEl>
                                          </p:spTgt>
                                        </p:tgtEl>
                                      </p:cBhvr>
                                    </p:animEffect>
                                  </p:child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253378">
                                            <p:txEl>
                                              <p:pRg st="1" end="1"/>
                                            </p:txEl>
                                          </p:spTgt>
                                        </p:tgtEl>
                                        <p:attrNameLst>
                                          <p:attrName>style.visibility</p:attrName>
                                        </p:attrNameLst>
                                      </p:cBhvr>
                                      <p:to>
                                        <p:strVal val="visible"/>
                                      </p:to>
                                    </p:set>
                                    <p:anim calcmode="lin" valueType="num">
                                      <p:cBhvr>
                                        <p:cTn id="13" dur="1000" fill="hold"/>
                                        <p:tgtEl>
                                          <p:spTgt spid="1253378">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1253378">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253378">
                                            <p:txEl>
                                              <p:pRg st="1" end="1"/>
                                            </p:txEl>
                                          </p:spTgt>
                                        </p:tgtEl>
                                      </p:cBhvr>
                                    </p:animEffect>
                                  </p:childTnLst>
                                </p:cTn>
                              </p:par>
                            </p:childTnLst>
                          </p:cTn>
                        </p:par>
                        <p:par>
                          <p:cTn id="16" fill="hold" nodeType="afterGroup">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1253378">
                                            <p:txEl>
                                              <p:pRg st="2" end="2"/>
                                            </p:txEl>
                                          </p:spTgt>
                                        </p:tgtEl>
                                        <p:attrNameLst>
                                          <p:attrName>style.visibility</p:attrName>
                                        </p:attrNameLst>
                                      </p:cBhvr>
                                      <p:to>
                                        <p:strVal val="visible"/>
                                      </p:to>
                                    </p:set>
                                    <p:anim calcmode="lin" valueType="num">
                                      <p:cBhvr>
                                        <p:cTn id="19" dur="1000" fill="hold"/>
                                        <p:tgtEl>
                                          <p:spTgt spid="1253378">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1253378">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253378">
                                            <p:txEl>
                                              <p:pRg st="2" end="2"/>
                                            </p:txEl>
                                          </p:spTgt>
                                        </p:tgtEl>
                                      </p:cBhvr>
                                    </p:animEffect>
                                  </p:childTnLst>
                                </p:cTn>
                              </p:par>
                            </p:childTnLst>
                          </p:cTn>
                        </p:par>
                        <p:par>
                          <p:cTn id="22" fill="hold" nodeType="afterGroup">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1253378">
                                            <p:txEl>
                                              <p:pRg st="3" end="3"/>
                                            </p:txEl>
                                          </p:spTgt>
                                        </p:tgtEl>
                                        <p:attrNameLst>
                                          <p:attrName>style.visibility</p:attrName>
                                        </p:attrNameLst>
                                      </p:cBhvr>
                                      <p:to>
                                        <p:strVal val="visible"/>
                                      </p:to>
                                    </p:set>
                                    <p:anim calcmode="lin" valueType="num">
                                      <p:cBhvr>
                                        <p:cTn id="25" dur="1000" fill="hold"/>
                                        <p:tgtEl>
                                          <p:spTgt spid="1253378">
                                            <p:txEl>
                                              <p:pRg st="3" end="3"/>
                                            </p:txEl>
                                          </p:spTgt>
                                        </p:tgtEl>
                                        <p:attrNameLst>
                                          <p:attrName>ppt_w</p:attrName>
                                        </p:attrNameLst>
                                      </p:cBhvr>
                                      <p:tavLst>
                                        <p:tav tm="0">
                                          <p:val>
                                            <p:strVal val="#ppt_w+.3"/>
                                          </p:val>
                                        </p:tav>
                                        <p:tav tm="100000">
                                          <p:val>
                                            <p:strVal val="#ppt_w"/>
                                          </p:val>
                                        </p:tav>
                                      </p:tavLst>
                                    </p:anim>
                                    <p:anim calcmode="lin" valueType="num">
                                      <p:cBhvr>
                                        <p:cTn id="26" dur="1000" fill="hold"/>
                                        <p:tgtEl>
                                          <p:spTgt spid="1253378">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1253378">
                                            <p:txEl>
                                              <p:pRg st="3" end="3"/>
                                            </p:txEl>
                                          </p:spTgt>
                                        </p:tgtEl>
                                      </p:cBhvr>
                                    </p:animEffect>
                                  </p:childTnLst>
                                </p:cTn>
                              </p:par>
                            </p:childTnLst>
                          </p:cTn>
                        </p:par>
                        <p:par>
                          <p:cTn id="28" fill="hold" nodeType="afterGroup">
                            <p:stCondLst>
                              <p:cond delay="4000"/>
                            </p:stCondLst>
                            <p:childTnLst>
                              <p:par>
                                <p:cTn id="29" presetID="2" presetClass="entr" presetSubtype="4" fill="hold" nodeType="afterEffect">
                                  <p:stCondLst>
                                    <p:cond delay="0"/>
                                  </p:stCondLst>
                                  <p:childTnLst>
                                    <p:set>
                                      <p:cBhvr>
                                        <p:cTn id="30" dur="1" fill="hold">
                                          <p:stCondLst>
                                            <p:cond delay="0"/>
                                          </p:stCondLst>
                                        </p:cTn>
                                        <p:tgtEl>
                                          <p:spTgt spid="1253380"/>
                                        </p:tgtEl>
                                        <p:attrNameLst>
                                          <p:attrName>style.visibility</p:attrName>
                                        </p:attrNameLst>
                                      </p:cBhvr>
                                      <p:to>
                                        <p:strVal val="visible"/>
                                      </p:to>
                                    </p:set>
                                    <p:anim calcmode="lin" valueType="num">
                                      <p:cBhvr additive="base">
                                        <p:cTn id="31" dur="500" fill="hold"/>
                                        <p:tgtEl>
                                          <p:spTgt spid="1253380"/>
                                        </p:tgtEl>
                                        <p:attrNameLst>
                                          <p:attrName>ppt_x</p:attrName>
                                        </p:attrNameLst>
                                      </p:cBhvr>
                                      <p:tavLst>
                                        <p:tav tm="0">
                                          <p:val>
                                            <p:strVal val="#ppt_x"/>
                                          </p:val>
                                        </p:tav>
                                        <p:tav tm="100000">
                                          <p:val>
                                            <p:strVal val="#ppt_x"/>
                                          </p:val>
                                        </p:tav>
                                      </p:tavLst>
                                    </p:anim>
                                    <p:anim calcmode="lin" valueType="num">
                                      <p:cBhvr additive="base">
                                        <p:cTn id="32" dur="500" fill="hold"/>
                                        <p:tgtEl>
                                          <p:spTgt spid="12533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3F26CD5-CBC7-47E5-8A1C-C2987117C443}" type="slidenum">
              <a:rPr lang="en-US" altLang="zh-CN"/>
              <a:pPr/>
              <a:t>11</a:t>
            </a:fld>
            <a:endParaRPr lang="en-US" altLang="zh-CN"/>
          </a:p>
        </p:txBody>
      </p:sp>
      <p:sp>
        <p:nvSpPr>
          <p:cNvPr id="1254402" name="Rectangle 2"/>
          <p:cNvSpPr>
            <a:spLocks noGrp="1" noChangeArrowheads="1"/>
          </p:cNvSpPr>
          <p:nvPr>
            <p:ph type="title"/>
          </p:nvPr>
        </p:nvSpPr>
        <p:spPr/>
        <p:txBody>
          <a:bodyPr/>
          <a:lstStyle/>
          <a:p>
            <a:r>
              <a:rPr lang="zh-CN" altLang="en-US" sz="3200" b="0">
                <a:effectLst>
                  <a:outerShdw blurRad="38100" dist="38100" dir="2700000" algn="tl">
                    <a:srgbClr val="C0C0C0"/>
                  </a:outerShdw>
                </a:effectLst>
                <a:latin typeface="华文琥珀" pitchFamily="2" charset="-122"/>
              </a:rPr>
              <a:t>处理器系统</a:t>
            </a:r>
          </a:p>
        </p:txBody>
      </p:sp>
      <p:sp>
        <p:nvSpPr>
          <p:cNvPr id="1254403" name="Rectangle 3"/>
          <p:cNvSpPr>
            <a:spLocks noGrp="1" noChangeArrowheads="1"/>
          </p:cNvSpPr>
          <p:nvPr>
            <p:ph type="body" idx="1"/>
          </p:nvPr>
        </p:nvSpPr>
        <p:spPr>
          <a:xfrm>
            <a:off x="179388" y="1196975"/>
            <a:ext cx="8713787" cy="4679950"/>
          </a:xfrm>
        </p:spPr>
        <p:txBody>
          <a:bodyPr/>
          <a:lstStyle/>
          <a:p>
            <a:pPr>
              <a:lnSpc>
                <a:spcPct val="120000"/>
              </a:lnSpc>
              <a:spcBef>
                <a:spcPct val="60000"/>
              </a:spcBef>
              <a:buSzPct val="90000"/>
            </a:pPr>
            <a:r>
              <a:rPr lang="zh-CN" altLang="en-US" sz="2600" b="1" dirty="0">
                <a:latin typeface="黑体" pitchFamily="2" charset="-122"/>
              </a:rPr>
              <a:t>运算器</a:t>
            </a:r>
          </a:p>
          <a:p>
            <a:pPr>
              <a:lnSpc>
                <a:spcPct val="145000"/>
              </a:lnSpc>
              <a:spcBef>
                <a:spcPct val="60000"/>
              </a:spcBef>
              <a:buFont typeface="Wingdings" pitchFamily="2" charset="2"/>
              <a:buNone/>
            </a:pPr>
            <a:r>
              <a:rPr lang="zh-CN" altLang="en-US" sz="2600" b="1"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运算器</a:t>
            </a:r>
            <a:r>
              <a:rPr lang="zh-CN" altLang="en-US" sz="2600" b="1" dirty="0">
                <a:latin typeface="楷体_GB2312" pitchFamily="49" charset="-122"/>
                <a:ea typeface="楷体_GB2312" pitchFamily="49" charset="-122"/>
              </a:rPr>
              <a:t>由算术逻辑单元</a:t>
            </a:r>
            <a:r>
              <a:rPr lang="zh-CN" altLang="en-US" sz="2400" b="1" dirty="0">
                <a:latin typeface="楷体_GB2312" pitchFamily="49" charset="-122"/>
                <a:ea typeface="楷体_GB2312" pitchFamily="49" charset="-122"/>
              </a:rPr>
              <a:t>（简称</a:t>
            </a:r>
            <a:r>
              <a:rPr lang="en-US" altLang="zh-CN" sz="2400" b="1" dirty="0">
                <a:latin typeface="楷体_GB2312" pitchFamily="49" charset="-122"/>
                <a:ea typeface="楷体_GB2312" pitchFamily="49" charset="-122"/>
              </a:rPr>
              <a:t>ALU</a:t>
            </a:r>
            <a:r>
              <a:rPr lang="zh-CN" altLang="en-US" sz="2400" b="1" dirty="0">
                <a:latin typeface="楷体_GB2312" pitchFamily="49" charset="-122"/>
                <a:ea typeface="楷体_GB2312" pitchFamily="49" charset="-122"/>
              </a:rPr>
              <a:t>，</a:t>
            </a:r>
            <a:r>
              <a:rPr lang="en-US" altLang="zh-CN" sz="2400" b="1" dirty="0">
                <a:latin typeface="楷体_GB2312" pitchFamily="49" charset="-122"/>
                <a:ea typeface="楷体_GB2312" pitchFamily="49" charset="-122"/>
              </a:rPr>
              <a:t>Arithmetic Logic Unit</a:t>
            </a:r>
            <a:r>
              <a:rPr lang="zh-CN" altLang="en-US" sz="2400" b="1" dirty="0">
                <a:latin typeface="楷体_GB2312" pitchFamily="49" charset="-122"/>
                <a:ea typeface="楷体_GB2312" pitchFamily="49" charset="-122"/>
              </a:rPr>
              <a:t>）</a:t>
            </a:r>
            <a:r>
              <a:rPr lang="zh-CN" altLang="en-US" sz="2600" b="1" dirty="0">
                <a:latin typeface="楷体_GB2312" pitchFamily="49" charset="-122"/>
                <a:ea typeface="楷体_GB2312" pitchFamily="49" charset="-122"/>
              </a:rPr>
              <a:t> 、寄存器及控制数据传递的电路构成。</a:t>
            </a:r>
          </a:p>
          <a:p>
            <a:pPr>
              <a:lnSpc>
                <a:spcPct val="145000"/>
              </a:lnSpc>
              <a:spcBef>
                <a:spcPct val="60000"/>
              </a:spcBef>
              <a:buFont typeface="Wingdings" pitchFamily="2" charset="2"/>
              <a:buNone/>
            </a:pPr>
            <a:r>
              <a:rPr lang="zh-CN" altLang="en-US" sz="2400" b="1" dirty="0">
                <a:latin typeface="楷体_GB2312" pitchFamily="49" charset="-122"/>
                <a:ea typeface="楷体_GB2312" pitchFamily="49" charset="-122"/>
              </a:rPr>
              <a:t>     在处理器</a:t>
            </a:r>
            <a:r>
              <a:rPr lang="en-US" altLang="zh-CN" sz="2400" b="1" dirty="0">
                <a:latin typeface="楷体_GB2312" pitchFamily="49" charset="-122"/>
                <a:ea typeface="楷体_GB2312" pitchFamily="49" charset="-122"/>
              </a:rPr>
              <a:t>CPU</a:t>
            </a:r>
            <a:r>
              <a:rPr lang="zh-CN" altLang="en-US" sz="2400" b="1" dirty="0">
                <a:latin typeface="楷体_GB2312" pitchFamily="49" charset="-122"/>
                <a:ea typeface="楷体_GB2312" pitchFamily="49" charset="-122"/>
              </a:rPr>
              <a:t>之中用于完成计算功能。</a:t>
            </a:r>
            <a:r>
              <a:rPr lang="en-US" altLang="zh-CN" sz="2400" b="1" dirty="0">
                <a:latin typeface="楷体_GB2312" pitchFamily="49" charset="-122"/>
                <a:ea typeface="楷体_GB2312" pitchFamily="49" charset="-122"/>
              </a:rPr>
              <a:t>ALU</a:t>
            </a:r>
            <a:r>
              <a:rPr lang="zh-CN" altLang="en-US" sz="2400" b="1" dirty="0">
                <a:latin typeface="楷体_GB2312" pitchFamily="49" charset="-122"/>
                <a:ea typeface="楷体_GB2312" pitchFamily="49" charset="-122"/>
              </a:rPr>
              <a:t>负责处理数据的算术运算（如加、减、乘、除等），逻辑运算（如</a:t>
            </a:r>
            <a:r>
              <a:rPr lang="en-US" altLang="zh-CN" sz="2400" b="1" dirty="0">
                <a:latin typeface="楷体_GB2312" pitchFamily="49" charset="-122"/>
                <a:ea typeface="楷体_GB2312" pitchFamily="49" charset="-122"/>
              </a:rPr>
              <a:t>AND</a:t>
            </a:r>
            <a:r>
              <a:rPr lang="zh-CN" altLang="en-US" sz="2400" b="1" dirty="0">
                <a:latin typeface="楷体_GB2312" pitchFamily="49" charset="-122"/>
                <a:ea typeface="楷体_GB2312" pitchFamily="49" charset="-122"/>
              </a:rPr>
              <a:t>、</a:t>
            </a:r>
            <a:r>
              <a:rPr lang="en-US" altLang="zh-CN" sz="2400" b="1" dirty="0">
                <a:latin typeface="楷体_GB2312" pitchFamily="49" charset="-122"/>
                <a:ea typeface="楷体_GB2312" pitchFamily="49" charset="-122"/>
              </a:rPr>
              <a:t>OR</a:t>
            </a:r>
            <a:r>
              <a:rPr lang="zh-CN" altLang="en-US" sz="2400" b="1" dirty="0">
                <a:latin typeface="楷体_GB2312" pitchFamily="49" charset="-122"/>
                <a:ea typeface="楷体_GB2312" pitchFamily="49" charset="-122"/>
              </a:rPr>
              <a:t>、</a:t>
            </a:r>
            <a:r>
              <a:rPr lang="en-US" altLang="zh-CN" sz="2400" b="1" dirty="0">
                <a:latin typeface="楷体_GB2312" pitchFamily="49" charset="-122"/>
                <a:ea typeface="楷体_GB2312" pitchFamily="49" charset="-122"/>
              </a:rPr>
              <a:t>NOT</a:t>
            </a:r>
            <a:r>
              <a:rPr lang="zh-CN" altLang="en-US" sz="2400" b="1" dirty="0">
                <a:latin typeface="楷体_GB2312" pitchFamily="49" charset="-122"/>
                <a:ea typeface="楷体_GB2312" pitchFamily="49" charset="-122"/>
              </a:rPr>
              <a:t>等）及关系运算（比较大小等关系），并将运算的结果存回记忆单元。</a:t>
            </a:r>
            <a:endParaRPr lang="zh-CN" altLang="en-US" sz="2600" b="1" dirty="0">
              <a:latin typeface="楷体_GB2312" pitchFamily="49" charset="-122"/>
              <a:ea typeface="楷体_GB2312" pitchFamily="49" charset="-122"/>
            </a:endParaRPr>
          </a:p>
        </p:txBody>
      </p:sp>
    </p:spTree>
    <p:extLst>
      <p:ext uri="{BB962C8B-B14F-4D97-AF65-F5344CB8AC3E}">
        <p14:creationId xmlns:p14="http://schemas.microsoft.com/office/powerpoint/2010/main" val="32701482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254403">
                                            <p:txEl>
                                              <p:pRg st="0" end="0"/>
                                            </p:txEl>
                                          </p:spTgt>
                                        </p:tgtEl>
                                        <p:attrNameLst>
                                          <p:attrName>style.visibility</p:attrName>
                                        </p:attrNameLst>
                                      </p:cBhvr>
                                      <p:to>
                                        <p:strVal val="visible"/>
                                      </p:to>
                                    </p:set>
                                    <p:anim calcmode="lin" valueType="num">
                                      <p:cBhvr>
                                        <p:cTn id="7" dur="500" fill="hold"/>
                                        <p:tgtEl>
                                          <p:spTgt spid="12544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54403">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1254403">
                                            <p:txEl>
                                              <p:pRg st="1" end="1"/>
                                            </p:txEl>
                                          </p:spTgt>
                                        </p:tgtEl>
                                        <p:attrNameLst>
                                          <p:attrName>style.visibility</p:attrName>
                                        </p:attrNameLst>
                                      </p:cBhvr>
                                      <p:to>
                                        <p:strVal val="visible"/>
                                      </p:to>
                                    </p:set>
                                    <p:anim calcmode="lin" valueType="num">
                                      <p:cBhvr>
                                        <p:cTn id="12" dur="500" fill="hold"/>
                                        <p:tgtEl>
                                          <p:spTgt spid="125440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254403">
                                            <p:txEl>
                                              <p:pRg st="1" end="1"/>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254403">
                                            <p:txEl>
                                              <p:pRg st="2" end="2"/>
                                            </p:txEl>
                                          </p:spTgt>
                                        </p:tgtEl>
                                        <p:attrNameLst>
                                          <p:attrName>style.visibility</p:attrName>
                                        </p:attrNameLst>
                                      </p:cBhvr>
                                      <p:to>
                                        <p:strVal val="visible"/>
                                      </p:to>
                                    </p:set>
                                    <p:anim calcmode="lin" valueType="num">
                                      <p:cBhvr>
                                        <p:cTn id="17" dur="500" fill="hold"/>
                                        <p:tgtEl>
                                          <p:spTgt spid="125440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25440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03AECB34-4A28-466A-B63B-AF87F17A3F70}" type="slidenum">
              <a:rPr lang="en-US" altLang="zh-CN"/>
              <a:pPr/>
              <a:t>12</a:t>
            </a:fld>
            <a:endParaRPr lang="en-US" altLang="zh-CN"/>
          </a:p>
        </p:txBody>
      </p:sp>
      <p:sp>
        <p:nvSpPr>
          <p:cNvPr id="1255426" name="Rectangle 2"/>
          <p:cNvSpPr>
            <a:spLocks noGrp="1" noChangeArrowheads="1"/>
          </p:cNvSpPr>
          <p:nvPr>
            <p:ph type="title"/>
          </p:nvPr>
        </p:nvSpPr>
        <p:spPr>
          <a:xfrm>
            <a:off x="1763713" y="188913"/>
            <a:ext cx="5684837" cy="792162"/>
          </a:xfrm>
        </p:spPr>
        <p:txBody>
          <a:bodyPr/>
          <a:lstStyle/>
          <a:p>
            <a:r>
              <a:rPr lang="zh-CN" altLang="en-US" sz="3600" b="0">
                <a:effectLst>
                  <a:outerShdw blurRad="38100" dist="38100" dir="2700000" algn="tl">
                    <a:srgbClr val="C0C0C0"/>
                  </a:outerShdw>
                </a:effectLst>
                <a:latin typeface="华文琥珀" pitchFamily="2" charset="-122"/>
              </a:rPr>
              <a:t>处理器系统</a:t>
            </a:r>
          </a:p>
        </p:txBody>
      </p:sp>
      <p:sp>
        <p:nvSpPr>
          <p:cNvPr id="1255427" name="Rectangle 3"/>
          <p:cNvSpPr>
            <a:spLocks noGrp="1" noChangeArrowheads="1"/>
          </p:cNvSpPr>
          <p:nvPr>
            <p:ph type="body" idx="1"/>
          </p:nvPr>
        </p:nvSpPr>
        <p:spPr>
          <a:xfrm>
            <a:off x="0" y="1196975"/>
            <a:ext cx="8964613" cy="4608513"/>
          </a:xfrm>
        </p:spPr>
        <p:txBody>
          <a:bodyPr/>
          <a:lstStyle/>
          <a:p>
            <a:pPr>
              <a:lnSpc>
                <a:spcPct val="120000"/>
              </a:lnSpc>
              <a:buSzPct val="90000"/>
            </a:pPr>
            <a:r>
              <a:rPr lang="zh-CN" altLang="en-US" sz="2500" b="1">
                <a:latin typeface="黑体" pitchFamily="2" charset="-122"/>
              </a:rPr>
              <a:t>控制器</a:t>
            </a:r>
          </a:p>
          <a:p>
            <a:pPr>
              <a:lnSpc>
                <a:spcPct val="120000"/>
              </a:lnSpc>
              <a:buClr>
                <a:schemeClr val="tx1"/>
              </a:buClr>
              <a:buFont typeface="Wingdings" pitchFamily="2" charset="2"/>
              <a:buNone/>
            </a:pPr>
            <a:r>
              <a:rPr lang="zh-CN" altLang="en-US" sz="2500" b="1">
                <a:latin typeface="楷体_GB2312" pitchFamily="49" charset="-122"/>
                <a:ea typeface="楷体_GB2312" pitchFamily="49" charset="-122"/>
              </a:rPr>
              <a:t>       控制器主要由程序计数器、指令寄存器、指令译码器、控制逻辑部件、时序电路和地址寄存器等组成。</a:t>
            </a:r>
            <a:r>
              <a:rPr lang="zh-CN" altLang="en-US" sz="2600" b="1">
                <a:latin typeface="楷体_GB2312" pitchFamily="49" charset="-122"/>
                <a:ea typeface="楷体_GB2312" pitchFamily="49" charset="-122"/>
              </a:rPr>
              <a:t>其功能是使计算机能自动地执行程序，指挥各部件按程序运作。</a:t>
            </a:r>
          </a:p>
          <a:p>
            <a:pPr>
              <a:lnSpc>
                <a:spcPct val="120000"/>
              </a:lnSpc>
              <a:buClr>
                <a:schemeClr val="tx1"/>
              </a:buClr>
              <a:buFont typeface="Wingdings" pitchFamily="2" charset="2"/>
              <a:buNone/>
            </a:pPr>
            <a:r>
              <a:rPr lang="zh-CN" altLang="en-US" sz="2500" b="1">
                <a:latin typeface="楷体_GB2312" pitchFamily="49" charset="-122"/>
                <a:ea typeface="楷体_GB2312" pitchFamily="49" charset="-122"/>
              </a:rPr>
              <a:t>       运算器只能完成运算，而控制器用于控制着整个</a:t>
            </a:r>
            <a:r>
              <a:rPr lang="en-US" altLang="zh-CN" sz="2500" b="1">
                <a:latin typeface="楷体_GB2312" pitchFamily="49" charset="-122"/>
                <a:ea typeface="楷体_GB2312" pitchFamily="49" charset="-122"/>
              </a:rPr>
              <a:t>CPU</a:t>
            </a:r>
            <a:r>
              <a:rPr lang="zh-CN" altLang="en-US" sz="2500" b="1">
                <a:latin typeface="楷体_GB2312" pitchFamily="49" charset="-122"/>
                <a:ea typeface="楷体_GB2312" pitchFamily="49" charset="-122"/>
              </a:rPr>
              <a:t>的工作。其主要功能是</a:t>
            </a:r>
            <a:r>
              <a:rPr lang="en-US" altLang="zh-CN" sz="2500" b="1">
                <a:latin typeface="楷体_GB2312" pitchFamily="49" charset="-122"/>
                <a:ea typeface="楷体_GB2312" pitchFamily="49" charset="-122"/>
              </a:rPr>
              <a:t>:</a:t>
            </a:r>
          </a:p>
          <a:p>
            <a:pPr lvl="1">
              <a:lnSpc>
                <a:spcPct val="80000"/>
              </a:lnSpc>
            </a:pPr>
            <a:r>
              <a:rPr lang="zh-CN" altLang="en-US" sz="1900" b="1">
                <a:latin typeface="楷体_GB2312" pitchFamily="49" charset="-122"/>
              </a:rPr>
              <a:t>取指令</a:t>
            </a:r>
          </a:p>
          <a:p>
            <a:pPr lvl="1">
              <a:lnSpc>
                <a:spcPct val="80000"/>
              </a:lnSpc>
            </a:pPr>
            <a:r>
              <a:rPr lang="zh-CN" altLang="en-US" sz="1900" b="1">
                <a:latin typeface="楷体_GB2312" pitchFamily="49" charset="-122"/>
              </a:rPr>
              <a:t>分析指令 </a:t>
            </a:r>
          </a:p>
          <a:p>
            <a:pPr lvl="1">
              <a:lnSpc>
                <a:spcPct val="80000"/>
              </a:lnSpc>
            </a:pPr>
            <a:r>
              <a:rPr lang="zh-CN" altLang="en-US" sz="1900" b="1">
                <a:latin typeface="楷体_GB2312" pitchFamily="49" charset="-122"/>
              </a:rPr>
              <a:t>执行指令 </a:t>
            </a:r>
          </a:p>
          <a:p>
            <a:pPr lvl="1">
              <a:lnSpc>
                <a:spcPct val="80000"/>
              </a:lnSpc>
            </a:pPr>
            <a:r>
              <a:rPr lang="zh-CN" altLang="en-US" sz="1900" b="1">
                <a:latin typeface="楷体_GB2312" pitchFamily="49" charset="-122"/>
              </a:rPr>
              <a:t>控制程序和数据输入以及结果的输出 </a:t>
            </a:r>
          </a:p>
          <a:p>
            <a:pPr lvl="1">
              <a:lnSpc>
                <a:spcPct val="80000"/>
              </a:lnSpc>
            </a:pPr>
            <a:r>
              <a:rPr lang="zh-CN" altLang="en-US" sz="1900" b="1">
                <a:latin typeface="楷体_GB2312" pitchFamily="49" charset="-122"/>
              </a:rPr>
              <a:t>对异常情况和某些请求的处理</a:t>
            </a:r>
            <a:r>
              <a:rPr lang="zh-CN" altLang="en-US" sz="2200" b="1">
                <a:latin typeface="楷体_GB2312" pitchFamily="49" charset="-122"/>
              </a:rPr>
              <a:t>  </a:t>
            </a:r>
          </a:p>
        </p:txBody>
      </p:sp>
    </p:spTree>
    <p:extLst>
      <p:ext uri="{BB962C8B-B14F-4D97-AF65-F5344CB8AC3E}">
        <p14:creationId xmlns:p14="http://schemas.microsoft.com/office/powerpoint/2010/main" val="9636228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255427">
                                            <p:txEl>
                                              <p:pRg st="0" end="0"/>
                                            </p:txEl>
                                          </p:spTgt>
                                        </p:tgtEl>
                                        <p:attrNameLst>
                                          <p:attrName>style.visibility</p:attrName>
                                        </p:attrNameLst>
                                      </p:cBhvr>
                                      <p:to>
                                        <p:strVal val="visible"/>
                                      </p:to>
                                    </p:set>
                                    <p:animEffect transition="in" filter="wipe(left)">
                                      <p:cBhvr>
                                        <p:cTn id="7" dur="500"/>
                                        <p:tgtEl>
                                          <p:spTgt spid="12554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255427">
                                            <p:txEl>
                                              <p:pRg st="1" end="1"/>
                                            </p:txEl>
                                          </p:spTgt>
                                        </p:tgtEl>
                                        <p:attrNameLst>
                                          <p:attrName>style.visibility</p:attrName>
                                        </p:attrNameLst>
                                      </p:cBhvr>
                                      <p:to>
                                        <p:strVal val="visible"/>
                                      </p:to>
                                    </p:set>
                                    <p:animEffect transition="in" filter="wipe(left)">
                                      <p:cBhvr>
                                        <p:cTn id="11" dur="500"/>
                                        <p:tgtEl>
                                          <p:spTgt spid="1255427">
                                            <p:txEl>
                                              <p:pRg st="1" end="1"/>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55427">
                                            <p:txEl>
                                              <p:pRg st="2" end="2"/>
                                            </p:txEl>
                                          </p:spTgt>
                                        </p:tgtEl>
                                        <p:attrNameLst>
                                          <p:attrName>style.visibility</p:attrName>
                                        </p:attrNameLst>
                                      </p:cBhvr>
                                      <p:to>
                                        <p:strVal val="visible"/>
                                      </p:to>
                                    </p:set>
                                    <p:animEffect transition="in" filter="wipe(left)">
                                      <p:cBhvr>
                                        <p:cTn id="15" dur="500"/>
                                        <p:tgtEl>
                                          <p:spTgt spid="1255427">
                                            <p:txEl>
                                              <p:pRg st="2" end="2"/>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55427">
                                            <p:txEl>
                                              <p:pRg st="3" end="3"/>
                                            </p:txEl>
                                          </p:spTgt>
                                        </p:tgtEl>
                                        <p:attrNameLst>
                                          <p:attrName>style.visibility</p:attrName>
                                        </p:attrNameLst>
                                      </p:cBhvr>
                                      <p:to>
                                        <p:strVal val="visible"/>
                                      </p:to>
                                    </p:set>
                                    <p:animEffect transition="in" filter="wipe(left)">
                                      <p:cBhvr>
                                        <p:cTn id="19" dur="500"/>
                                        <p:tgtEl>
                                          <p:spTgt spid="1255427">
                                            <p:txEl>
                                              <p:pRg st="3" end="3"/>
                                            </p:txEl>
                                          </p:spTgt>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55427">
                                            <p:txEl>
                                              <p:pRg st="4" end="4"/>
                                            </p:txEl>
                                          </p:spTgt>
                                        </p:tgtEl>
                                        <p:attrNameLst>
                                          <p:attrName>style.visibility</p:attrName>
                                        </p:attrNameLst>
                                      </p:cBhvr>
                                      <p:to>
                                        <p:strVal val="visible"/>
                                      </p:to>
                                    </p:set>
                                    <p:animEffect transition="in" filter="wipe(left)">
                                      <p:cBhvr>
                                        <p:cTn id="23" dur="500"/>
                                        <p:tgtEl>
                                          <p:spTgt spid="1255427">
                                            <p:txEl>
                                              <p:pRg st="4" end="4"/>
                                            </p:txEl>
                                          </p:spTgt>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1255427">
                                            <p:txEl>
                                              <p:pRg st="5" end="5"/>
                                            </p:txEl>
                                          </p:spTgt>
                                        </p:tgtEl>
                                        <p:attrNameLst>
                                          <p:attrName>style.visibility</p:attrName>
                                        </p:attrNameLst>
                                      </p:cBhvr>
                                      <p:to>
                                        <p:strVal val="visible"/>
                                      </p:to>
                                    </p:set>
                                    <p:animEffect transition="in" filter="wipe(left)">
                                      <p:cBhvr>
                                        <p:cTn id="27" dur="500"/>
                                        <p:tgtEl>
                                          <p:spTgt spid="1255427">
                                            <p:txEl>
                                              <p:pRg st="5" end="5"/>
                                            </p:txEl>
                                          </p:spTgt>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1255427">
                                            <p:txEl>
                                              <p:pRg st="6" end="6"/>
                                            </p:txEl>
                                          </p:spTgt>
                                        </p:tgtEl>
                                        <p:attrNameLst>
                                          <p:attrName>style.visibility</p:attrName>
                                        </p:attrNameLst>
                                      </p:cBhvr>
                                      <p:to>
                                        <p:strVal val="visible"/>
                                      </p:to>
                                    </p:set>
                                    <p:animEffect transition="in" filter="wipe(left)">
                                      <p:cBhvr>
                                        <p:cTn id="31" dur="500"/>
                                        <p:tgtEl>
                                          <p:spTgt spid="1255427">
                                            <p:txEl>
                                              <p:pRg st="6" end="6"/>
                                            </p:txEl>
                                          </p:spTgt>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1255427">
                                            <p:txEl>
                                              <p:pRg st="7" end="7"/>
                                            </p:txEl>
                                          </p:spTgt>
                                        </p:tgtEl>
                                        <p:attrNameLst>
                                          <p:attrName>style.visibility</p:attrName>
                                        </p:attrNameLst>
                                      </p:cBhvr>
                                      <p:to>
                                        <p:strVal val="visible"/>
                                      </p:to>
                                    </p:set>
                                    <p:animEffect transition="in" filter="wipe(left)">
                                      <p:cBhvr>
                                        <p:cTn id="35" dur="500"/>
                                        <p:tgtEl>
                                          <p:spTgt spid="12554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ADB72665-7D35-4CFF-BFF9-1455FEE06DB4}" type="slidenum">
              <a:rPr lang="en-US" altLang="zh-CN"/>
              <a:pPr/>
              <a:t>13</a:t>
            </a:fld>
            <a:endParaRPr lang="en-US" altLang="zh-CN"/>
          </a:p>
        </p:txBody>
      </p:sp>
      <p:sp>
        <p:nvSpPr>
          <p:cNvPr id="1256450" name="Rectangle 2"/>
          <p:cNvSpPr>
            <a:spLocks noGrp="1" noChangeArrowheads="1"/>
          </p:cNvSpPr>
          <p:nvPr>
            <p:ph type="title"/>
          </p:nvPr>
        </p:nvSpPr>
        <p:spPr>
          <a:xfrm>
            <a:off x="1331913" y="115888"/>
            <a:ext cx="6264275" cy="836612"/>
          </a:xfrm>
        </p:spPr>
        <p:txBody>
          <a:bodyPr/>
          <a:lstStyle/>
          <a:p>
            <a:r>
              <a:rPr lang="zh-CN" altLang="en-US" sz="3200" b="0">
                <a:effectLst>
                  <a:outerShdw blurRad="38100" dist="38100" dir="2700000" algn="tl">
                    <a:srgbClr val="C0C0C0"/>
                  </a:outerShdw>
                </a:effectLst>
                <a:latin typeface="华文琥珀" pitchFamily="2" charset="-122"/>
              </a:rPr>
              <a:t>处理器系统</a:t>
            </a:r>
          </a:p>
        </p:txBody>
      </p:sp>
      <p:sp>
        <p:nvSpPr>
          <p:cNvPr id="1256451" name="Rectangle 3"/>
          <p:cNvSpPr>
            <a:spLocks noGrp="1" noChangeArrowheads="1"/>
          </p:cNvSpPr>
          <p:nvPr>
            <p:ph type="body" idx="1"/>
          </p:nvPr>
        </p:nvSpPr>
        <p:spPr>
          <a:xfrm>
            <a:off x="179388" y="1196975"/>
            <a:ext cx="8229600" cy="3771900"/>
          </a:xfrm>
        </p:spPr>
        <p:txBody>
          <a:bodyPr/>
          <a:lstStyle/>
          <a:p>
            <a:pPr>
              <a:lnSpc>
                <a:spcPct val="125000"/>
              </a:lnSpc>
              <a:spcBef>
                <a:spcPct val="40000"/>
              </a:spcBef>
              <a:buSzPct val="90000"/>
            </a:pPr>
            <a:r>
              <a:rPr lang="zh-CN" altLang="en-US" sz="2400" b="1" dirty="0">
                <a:latin typeface="黑体" pitchFamily="2" charset="-122"/>
              </a:rPr>
              <a:t>寄存器组（</a:t>
            </a:r>
            <a:r>
              <a:rPr lang="en-US" altLang="zh-CN" sz="2400" b="1" dirty="0">
                <a:latin typeface="黑体" pitchFamily="2" charset="-122"/>
              </a:rPr>
              <a:t>RS</a:t>
            </a:r>
            <a:r>
              <a:rPr lang="zh-CN" altLang="en-US" sz="2400" b="1" dirty="0">
                <a:latin typeface="黑体" pitchFamily="2" charset="-122"/>
              </a:rPr>
              <a:t>）</a:t>
            </a:r>
          </a:p>
          <a:p>
            <a:pPr>
              <a:lnSpc>
                <a:spcPct val="125000"/>
              </a:lnSpc>
              <a:spcBef>
                <a:spcPct val="40000"/>
              </a:spcBef>
              <a:buFont typeface="Wingdings" pitchFamily="2" charset="2"/>
              <a:buNone/>
            </a:pPr>
            <a:r>
              <a:rPr lang="zh-CN" altLang="en-US" sz="2600" b="1" dirty="0">
                <a:latin typeface="楷体_GB2312" pitchFamily="49" charset="-122"/>
                <a:ea typeface="楷体_GB2312" pitchFamily="49" charset="-122"/>
              </a:rPr>
              <a:t>      </a:t>
            </a:r>
            <a:r>
              <a:rPr lang="zh-CN" altLang="en-US" sz="2400" b="1" dirty="0">
                <a:solidFill>
                  <a:srgbClr val="FF0000"/>
                </a:solidFill>
                <a:latin typeface="楷体_GB2312" pitchFamily="49" charset="-122"/>
                <a:ea typeface="楷体_GB2312" pitchFamily="49" charset="-122"/>
              </a:rPr>
              <a:t>寄存器组</a:t>
            </a:r>
            <a:r>
              <a:rPr lang="zh-CN" altLang="en-US" sz="2400" b="1" dirty="0">
                <a:latin typeface="楷体_GB2312" pitchFamily="49" charset="-122"/>
                <a:ea typeface="楷体_GB2312" pitchFamily="49" charset="-122"/>
              </a:rPr>
              <a:t>（简称</a:t>
            </a:r>
            <a:r>
              <a:rPr lang="en-US" altLang="zh-CN" sz="2400" b="1" dirty="0">
                <a:latin typeface="楷体_GB2312" pitchFamily="49" charset="-122"/>
                <a:ea typeface="楷体_GB2312" pitchFamily="49" charset="-122"/>
              </a:rPr>
              <a:t>RS</a:t>
            </a:r>
            <a:r>
              <a:rPr lang="zh-CN" altLang="en-US" sz="2400" b="1" dirty="0">
                <a:latin typeface="楷体_GB2312" pitchFamily="49" charset="-122"/>
                <a:ea typeface="楷体_GB2312" pitchFamily="49" charset="-122"/>
              </a:rPr>
              <a:t>，</a:t>
            </a:r>
            <a:r>
              <a:rPr lang="en-US" altLang="zh-CN" sz="2400" b="1" dirty="0">
                <a:latin typeface="楷体_GB2312" pitchFamily="49" charset="-122"/>
                <a:ea typeface="楷体_GB2312" pitchFamily="49" charset="-122"/>
              </a:rPr>
              <a:t>Register Set</a:t>
            </a:r>
            <a:r>
              <a:rPr lang="zh-CN" altLang="en-US" sz="2400" b="1" dirty="0">
                <a:latin typeface="楷体_GB2312" pitchFamily="49" charset="-122"/>
                <a:ea typeface="楷体_GB2312" pitchFamily="49" charset="-122"/>
              </a:rPr>
              <a:t>），主要用来暂存</a:t>
            </a:r>
            <a:r>
              <a:rPr lang="en-US" altLang="zh-CN" sz="2400" b="1" dirty="0">
                <a:latin typeface="楷体_GB2312" pitchFamily="49" charset="-122"/>
                <a:ea typeface="楷体_GB2312" pitchFamily="49" charset="-122"/>
              </a:rPr>
              <a:t>CPU</a:t>
            </a:r>
            <a:r>
              <a:rPr lang="zh-CN" altLang="en-US" sz="2400" b="1" dirty="0">
                <a:latin typeface="楷体_GB2312" pitchFamily="49" charset="-122"/>
                <a:ea typeface="楷体_GB2312" pitchFamily="49" charset="-122"/>
              </a:rPr>
              <a:t>执行程序时的常用数据、地址和中间结果，减少</a:t>
            </a:r>
            <a:r>
              <a:rPr lang="en-US" altLang="zh-CN" sz="2400" b="1" dirty="0">
                <a:latin typeface="楷体_GB2312" pitchFamily="49" charset="-122"/>
                <a:ea typeface="楷体_GB2312" pitchFamily="49" charset="-122"/>
              </a:rPr>
              <a:t>CPU</a:t>
            </a:r>
            <a:r>
              <a:rPr lang="zh-CN" altLang="en-US" sz="2400" b="1" dirty="0">
                <a:latin typeface="楷体_GB2312" pitchFamily="49" charset="-122"/>
                <a:ea typeface="楷体_GB2312" pitchFamily="49" charset="-122"/>
              </a:rPr>
              <a:t>与外部的数据交换，由于寄存器组的存取速度比内存快，从而加快</a:t>
            </a:r>
            <a:r>
              <a:rPr lang="en-US" altLang="zh-CN" sz="2400" b="1" dirty="0">
                <a:latin typeface="楷体_GB2312" pitchFamily="49" charset="-122"/>
                <a:ea typeface="楷体_GB2312" pitchFamily="49" charset="-122"/>
              </a:rPr>
              <a:t>CPU</a:t>
            </a:r>
            <a:r>
              <a:rPr lang="zh-CN" altLang="en-US" sz="2400" b="1" dirty="0">
                <a:latin typeface="楷体_GB2312" pitchFamily="49" charset="-122"/>
                <a:ea typeface="楷体_GB2312" pitchFamily="49" charset="-122"/>
              </a:rPr>
              <a:t>的运行速度。</a:t>
            </a:r>
          </a:p>
          <a:p>
            <a:pPr>
              <a:lnSpc>
                <a:spcPct val="125000"/>
              </a:lnSpc>
              <a:spcBef>
                <a:spcPct val="40000"/>
              </a:spcBef>
              <a:buFont typeface="Wingdings" pitchFamily="2" charset="2"/>
              <a:buNone/>
            </a:pPr>
            <a:r>
              <a:rPr lang="zh-CN" altLang="en-US" sz="2400" b="1" dirty="0">
                <a:latin typeface="楷体_GB2312" pitchFamily="49" charset="-122"/>
                <a:ea typeface="楷体_GB2312" pitchFamily="49" charset="-122"/>
              </a:rPr>
              <a:t>      寄存器组可分为</a:t>
            </a:r>
            <a:r>
              <a:rPr lang="zh-CN" altLang="en-US" sz="2400" b="1" dirty="0">
                <a:solidFill>
                  <a:srgbClr val="FF0000"/>
                </a:solidFill>
                <a:latin typeface="楷体_GB2312" pitchFamily="49" charset="-122"/>
                <a:ea typeface="楷体_GB2312" pitchFamily="49" charset="-122"/>
              </a:rPr>
              <a:t>专用寄存器</a:t>
            </a:r>
            <a:r>
              <a:rPr lang="zh-CN" altLang="en-US" sz="2400" b="1" dirty="0">
                <a:latin typeface="楷体_GB2312" pitchFamily="49" charset="-122"/>
                <a:ea typeface="楷体_GB2312" pitchFamily="49" charset="-122"/>
              </a:rPr>
              <a:t>和</a:t>
            </a:r>
            <a:r>
              <a:rPr lang="zh-CN" altLang="en-US" sz="2400" b="1" dirty="0">
                <a:solidFill>
                  <a:srgbClr val="FF0000"/>
                </a:solidFill>
                <a:latin typeface="楷体_GB2312" pitchFamily="49" charset="-122"/>
                <a:ea typeface="楷体_GB2312" pitchFamily="49" charset="-122"/>
              </a:rPr>
              <a:t>通用寄存器</a:t>
            </a:r>
            <a:r>
              <a:rPr lang="zh-CN" altLang="en-US" sz="2400" b="1" dirty="0">
                <a:latin typeface="楷体_GB2312" pitchFamily="49" charset="-122"/>
                <a:ea typeface="楷体_GB2312" pitchFamily="49" charset="-122"/>
              </a:rPr>
              <a:t>。</a:t>
            </a:r>
            <a:r>
              <a:rPr lang="zh-CN" altLang="en-US" dirty="0"/>
              <a:t> </a:t>
            </a:r>
          </a:p>
        </p:txBody>
      </p:sp>
    </p:spTree>
    <p:extLst>
      <p:ext uri="{BB962C8B-B14F-4D97-AF65-F5344CB8AC3E}">
        <p14:creationId xmlns:p14="http://schemas.microsoft.com/office/powerpoint/2010/main" val="138900900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256451">
                                            <p:txEl>
                                              <p:pRg st="0" end="0"/>
                                            </p:txEl>
                                          </p:spTgt>
                                        </p:tgtEl>
                                        <p:attrNameLst>
                                          <p:attrName>style.visibility</p:attrName>
                                        </p:attrNameLst>
                                      </p:cBhvr>
                                      <p:to>
                                        <p:strVal val="visible"/>
                                      </p:to>
                                    </p:set>
                                    <p:animEffect transition="in" filter="barn(inVertical)">
                                      <p:cBhvr>
                                        <p:cTn id="7" dur="500"/>
                                        <p:tgtEl>
                                          <p:spTgt spid="1256451">
                                            <p:txEl>
                                              <p:pRg st="0" end="0"/>
                                            </p:txEl>
                                          </p:spTgt>
                                        </p:tgtEl>
                                      </p:cBhvr>
                                    </p:animEffect>
                                  </p:childTnLst>
                                </p:cTn>
                              </p:par>
                            </p:childTnLst>
                          </p:cTn>
                        </p:par>
                        <p:par>
                          <p:cTn id="8" fill="hold" nodeType="afterGroup">
                            <p:stCondLst>
                              <p:cond delay="500"/>
                            </p:stCondLst>
                            <p:childTnLst>
                              <p:par>
                                <p:cTn id="9" presetID="16" presetClass="entr" presetSubtype="21" fill="hold" nodeType="afterEffect">
                                  <p:stCondLst>
                                    <p:cond delay="0"/>
                                  </p:stCondLst>
                                  <p:childTnLst>
                                    <p:set>
                                      <p:cBhvr>
                                        <p:cTn id="10" dur="1" fill="hold">
                                          <p:stCondLst>
                                            <p:cond delay="0"/>
                                          </p:stCondLst>
                                        </p:cTn>
                                        <p:tgtEl>
                                          <p:spTgt spid="1256451">
                                            <p:txEl>
                                              <p:pRg st="1" end="1"/>
                                            </p:txEl>
                                          </p:spTgt>
                                        </p:tgtEl>
                                        <p:attrNameLst>
                                          <p:attrName>style.visibility</p:attrName>
                                        </p:attrNameLst>
                                      </p:cBhvr>
                                      <p:to>
                                        <p:strVal val="visible"/>
                                      </p:to>
                                    </p:set>
                                    <p:animEffect transition="in" filter="barn(inVertical)">
                                      <p:cBhvr>
                                        <p:cTn id="11" dur="500"/>
                                        <p:tgtEl>
                                          <p:spTgt spid="1256451">
                                            <p:txEl>
                                              <p:pRg st="1" end="1"/>
                                            </p:txEl>
                                          </p:spTgt>
                                        </p:tgtEl>
                                      </p:cBhvr>
                                    </p:animEffect>
                                  </p:childTnLst>
                                </p:cTn>
                              </p:par>
                            </p:childTnLst>
                          </p:cTn>
                        </p:par>
                        <p:par>
                          <p:cTn id="12" fill="hold" nodeType="afterGroup">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256451">
                                            <p:txEl>
                                              <p:pRg st="2" end="2"/>
                                            </p:txEl>
                                          </p:spTgt>
                                        </p:tgtEl>
                                        <p:attrNameLst>
                                          <p:attrName>style.visibility</p:attrName>
                                        </p:attrNameLst>
                                      </p:cBhvr>
                                      <p:to>
                                        <p:strVal val="visible"/>
                                      </p:to>
                                    </p:set>
                                    <p:animEffect transition="in" filter="barn(inVertical)">
                                      <p:cBhvr>
                                        <p:cTn id="15" dur="500"/>
                                        <p:tgtEl>
                                          <p:spTgt spid="12564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22143378-29EB-49D6-83FF-AFD78EB53E78}" type="slidenum">
              <a:rPr lang="en-US" altLang="zh-CN"/>
              <a:pPr/>
              <a:t>14</a:t>
            </a:fld>
            <a:endParaRPr lang="en-US" altLang="zh-CN"/>
          </a:p>
        </p:txBody>
      </p:sp>
      <p:sp>
        <p:nvSpPr>
          <p:cNvPr id="1257474" name="Rectangle 2"/>
          <p:cNvSpPr>
            <a:spLocks noGrp="1" noChangeArrowheads="1"/>
          </p:cNvSpPr>
          <p:nvPr>
            <p:ph type="title"/>
          </p:nvPr>
        </p:nvSpPr>
        <p:spPr>
          <a:xfrm>
            <a:off x="1979613" y="0"/>
            <a:ext cx="5324475" cy="865188"/>
          </a:xfrm>
        </p:spPr>
        <p:txBody>
          <a:bodyPr/>
          <a:lstStyle/>
          <a:p>
            <a:r>
              <a:rPr lang="zh-CN" altLang="en-US" sz="3200" b="0">
                <a:effectLst>
                  <a:outerShdw blurRad="38100" dist="38100" dir="2700000" algn="tl">
                    <a:srgbClr val="C0C0C0"/>
                  </a:outerShdw>
                </a:effectLst>
                <a:latin typeface="华文琥珀" pitchFamily="2" charset="-122"/>
              </a:rPr>
              <a:t>处理器系统</a:t>
            </a:r>
          </a:p>
        </p:txBody>
      </p:sp>
      <p:sp>
        <p:nvSpPr>
          <p:cNvPr id="1257475" name="Rectangle 3"/>
          <p:cNvSpPr>
            <a:spLocks noGrp="1" noChangeArrowheads="1"/>
          </p:cNvSpPr>
          <p:nvPr>
            <p:ph type="body" idx="1"/>
          </p:nvPr>
        </p:nvSpPr>
        <p:spPr>
          <a:xfrm>
            <a:off x="179388" y="1125538"/>
            <a:ext cx="8785225" cy="4565650"/>
          </a:xfrm>
        </p:spPr>
        <p:txBody>
          <a:bodyPr/>
          <a:lstStyle/>
          <a:p>
            <a:pPr>
              <a:lnSpc>
                <a:spcPct val="120000"/>
              </a:lnSpc>
              <a:spcBef>
                <a:spcPct val="30000"/>
              </a:spcBef>
              <a:buSzPct val="90000"/>
            </a:pPr>
            <a:r>
              <a:rPr lang="zh-CN" altLang="en-US" sz="2400" b="1" dirty="0">
                <a:latin typeface="黑体" pitchFamily="2" charset="-122"/>
              </a:rPr>
              <a:t>指令及指令系统概念</a:t>
            </a:r>
          </a:p>
          <a:p>
            <a:pPr>
              <a:lnSpc>
                <a:spcPct val="120000"/>
              </a:lnSpc>
              <a:spcBef>
                <a:spcPct val="30000"/>
              </a:spcBef>
              <a:buFont typeface="Wingdings" pitchFamily="2" charset="2"/>
              <a:buNone/>
            </a:pPr>
            <a:r>
              <a:rPr lang="zh-CN" altLang="en-US" sz="2100" dirty="0">
                <a:latin typeface="楷体_GB2312" pitchFamily="49" charset="-122"/>
                <a:ea typeface="楷体_GB2312" pitchFamily="49" charset="-122"/>
              </a:rPr>
              <a:t>		</a:t>
            </a:r>
            <a:r>
              <a:rPr lang="zh-CN" altLang="en-US" sz="2100" b="1" dirty="0" smtClean="0">
                <a:solidFill>
                  <a:srgbClr val="FF0000"/>
                </a:solidFill>
                <a:latin typeface="楷体_GB2312" pitchFamily="49" charset="-122"/>
                <a:ea typeface="楷体_GB2312" pitchFamily="49" charset="-122"/>
              </a:rPr>
              <a:t>指令是采用</a:t>
            </a:r>
            <a:r>
              <a:rPr lang="zh-CN" altLang="en-US" sz="2100" b="1" dirty="0">
                <a:solidFill>
                  <a:srgbClr val="FF0000"/>
                </a:solidFill>
                <a:latin typeface="楷体_GB2312" pitchFamily="49" charset="-122"/>
                <a:ea typeface="楷体_GB2312" pitchFamily="49" charset="-122"/>
              </a:rPr>
              <a:t>二进制表示的命令语言</a:t>
            </a:r>
            <a:r>
              <a:rPr lang="zh-CN" altLang="en-US" sz="2100" b="1" dirty="0">
                <a:latin typeface="楷体_GB2312" pitchFamily="49" charset="-122"/>
                <a:ea typeface="楷体_GB2312" pitchFamily="49" charset="-122"/>
              </a:rPr>
              <a:t>，它用来规定计算机执行的操作及操作对象所在的位置。大多数情况下，</a:t>
            </a:r>
            <a:r>
              <a:rPr lang="zh-CN" altLang="en-US" sz="2100" b="1" dirty="0">
                <a:solidFill>
                  <a:srgbClr val="FF0000"/>
                </a:solidFill>
                <a:latin typeface="楷体_GB2312" pitchFamily="49" charset="-122"/>
                <a:ea typeface="楷体_GB2312" pitchFamily="49" charset="-122"/>
              </a:rPr>
              <a:t>指令</a:t>
            </a:r>
            <a:r>
              <a:rPr lang="zh-CN" altLang="en-US" sz="2100" b="1" dirty="0" smtClean="0">
                <a:solidFill>
                  <a:srgbClr val="FF0000"/>
                </a:solidFill>
                <a:latin typeface="楷体_GB2312" pitchFamily="49" charset="-122"/>
                <a:ea typeface="楷体_GB2312" pitchFamily="49" charset="-122"/>
              </a:rPr>
              <a:t>由操作码和操作数两</a:t>
            </a:r>
            <a:r>
              <a:rPr lang="zh-CN" altLang="en-US" sz="2100" b="1" dirty="0">
                <a:solidFill>
                  <a:srgbClr val="FF0000"/>
                </a:solidFill>
                <a:latin typeface="楷体_GB2312" pitchFamily="49" charset="-122"/>
                <a:ea typeface="楷体_GB2312" pitchFamily="49" charset="-122"/>
              </a:rPr>
              <a:t>部分组成</a:t>
            </a:r>
            <a:r>
              <a:rPr lang="zh-CN" altLang="en-US" sz="2100" b="1" dirty="0">
                <a:latin typeface="楷体_GB2312" pitchFamily="49" charset="-122"/>
                <a:ea typeface="楷体_GB2312" pitchFamily="49" charset="-122"/>
              </a:rPr>
              <a:t>，如图所示。</a:t>
            </a:r>
          </a:p>
          <a:p>
            <a:pPr>
              <a:lnSpc>
                <a:spcPct val="120000"/>
              </a:lnSpc>
              <a:spcBef>
                <a:spcPct val="30000"/>
              </a:spcBef>
              <a:buFont typeface="Wingdings" pitchFamily="2" charset="2"/>
              <a:buNone/>
            </a:pPr>
            <a:endParaRPr lang="zh-CN" altLang="en-US" sz="2100" dirty="0">
              <a:latin typeface="楷体_GB2312" pitchFamily="49" charset="-122"/>
              <a:ea typeface="楷体_GB2312" pitchFamily="49" charset="-122"/>
            </a:endParaRPr>
          </a:p>
          <a:p>
            <a:pPr>
              <a:lnSpc>
                <a:spcPct val="120000"/>
              </a:lnSpc>
              <a:spcBef>
                <a:spcPct val="30000"/>
              </a:spcBef>
              <a:buFont typeface="Wingdings" pitchFamily="2" charset="2"/>
              <a:buNone/>
            </a:pPr>
            <a:endParaRPr lang="zh-CN" altLang="en-US" sz="1700" dirty="0">
              <a:latin typeface="楷体_GB2312" pitchFamily="49" charset="-122"/>
              <a:ea typeface="楷体_GB2312" pitchFamily="49" charset="-122"/>
            </a:endParaRPr>
          </a:p>
          <a:p>
            <a:pPr>
              <a:lnSpc>
                <a:spcPct val="120000"/>
              </a:lnSpc>
              <a:spcBef>
                <a:spcPct val="30000"/>
              </a:spcBef>
              <a:buSzPct val="90000"/>
            </a:pPr>
            <a:r>
              <a:rPr lang="zh-CN" altLang="en-US" sz="2400" b="1" dirty="0">
                <a:latin typeface="黑体" pitchFamily="2" charset="-122"/>
              </a:rPr>
              <a:t>指令的分类</a:t>
            </a:r>
          </a:p>
          <a:p>
            <a:pPr>
              <a:lnSpc>
                <a:spcPct val="120000"/>
              </a:lnSpc>
              <a:spcBef>
                <a:spcPct val="30000"/>
              </a:spcBef>
              <a:buFont typeface="Wingdings" pitchFamily="2" charset="2"/>
              <a:buNone/>
            </a:pPr>
            <a:r>
              <a:rPr lang="zh-CN" altLang="en-US" sz="2600" dirty="0">
                <a:latin typeface="楷体_GB2312" pitchFamily="49" charset="-122"/>
                <a:ea typeface="楷体_GB2312" pitchFamily="49" charset="-122"/>
              </a:rPr>
              <a:t>		</a:t>
            </a:r>
            <a:r>
              <a:rPr lang="zh-CN" altLang="en-US" sz="2100" b="1" dirty="0">
                <a:latin typeface="楷体_GB2312" pitchFamily="49" charset="-122"/>
                <a:ea typeface="楷体_GB2312" pitchFamily="49" charset="-122"/>
              </a:rPr>
              <a:t>不同</a:t>
            </a:r>
            <a:r>
              <a:rPr lang="en-US" altLang="zh-CN" sz="2100" b="1" dirty="0">
                <a:latin typeface="楷体_GB2312" pitchFamily="49" charset="-122"/>
                <a:ea typeface="楷体_GB2312" pitchFamily="49" charset="-122"/>
              </a:rPr>
              <a:t>CPU</a:t>
            </a:r>
            <a:r>
              <a:rPr lang="zh-CN" altLang="en-US" sz="2100" b="1" dirty="0">
                <a:latin typeface="楷体_GB2312" pitchFamily="49" charset="-122"/>
                <a:ea typeface="楷体_GB2312" pitchFamily="49" charset="-122"/>
              </a:rPr>
              <a:t>的指令系统是各不相同的。从指令的操作码功能来考虑，一个较完善的指令系统，应当包括数据传送类指令、算术运算类指令、逻辑运算类指令、程序控制类指令和输入输出类指令等。</a:t>
            </a:r>
          </a:p>
        </p:txBody>
      </p:sp>
      <p:pic>
        <p:nvPicPr>
          <p:cNvPr id="12574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997200"/>
            <a:ext cx="56388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02231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257475">
                                            <p:txEl>
                                              <p:pRg st="0" end="0"/>
                                            </p:txEl>
                                          </p:spTgt>
                                        </p:tgtEl>
                                        <p:attrNameLst>
                                          <p:attrName>style.visibility</p:attrName>
                                        </p:attrNameLst>
                                      </p:cBhvr>
                                      <p:to>
                                        <p:strVal val="visible"/>
                                      </p:to>
                                    </p:set>
                                    <p:anim calcmode="lin" valueType="num">
                                      <p:cBhvr>
                                        <p:cTn id="7" dur="1000" fill="hold"/>
                                        <p:tgtEl>
                                          <p:spTgt spid="125747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2574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57475">
                                            <p:txEl>
                                              <p:pRg st="0" end="0"/>
                                            </p:txEl>
                                          </p:spTgt>
                                        </p:tgtEl>
                                      </p:cBhvr>
                                    </p:animEffect>
                                  </p:child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257475">
                                            <p:txEl>
                                              <p:pRg st="1" end="1"/>
                                            </p:txEl>
                                          </p:spTgt>
                                        </p:tgtEl>
                                        <p:attrNameLst>
                                          <p:attrName>style.visibility</p:attrName>
                                        </p:attrNameLst>
                                      </p:cBhvr>
                                      <p:to>
                                        <p:strVal val="visible"/>
                                      </p:to>
                                    </p:set>
                                    <p:anim calcmode="lin" valueType="num">
                                      <p:cBhvr>
                                        <p:cTn id="13" dur="1000" fill="hold"/>
                                        <p:tgtEl>
                                          <p:spTgt spid="1257475">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1257475">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257475">
                                            <p:txEl>
                                              <p:pRg st="1" end="1"/>
                                            </p:txEl>
                                          </p:spTgt>
                                        </p:tgtEl>
                                      </p:cBhvr>
                                    </p:animEffect>
                                  </p:childTnLst>
                                </p:cTn>
                              </p:par>
                            </p:childTnLst>
                          </p:cTn>
                        </p:par>
                        <p:par>
                          <p:cTn id="16" fill="hold" nodeType="afterGroup">
                            <p:stCondLst>
                              <p:cond delay="2000"/>
                            </p:stCondLst>
                            <p:childTnLst>
                              <p:par>
                                <p:cTn id="17" presetID="2" presetClass="entr" presetSubtype="4" fill="hold" nodeType="afterEffect">
                                  <p:stCondLst>
                                    <p:cond delay="0"/>
                                  </p:stCondLst>
                                  <p:childTnLst>
                                    <p:set>
                                      <p:cBhvr>
                                        <p:cTn id="18" dur="1" fill="hold">
                                          <p:stCondLst>
                                            <p:cond delay="0"/>
                                          </p:stCondLst>
                                        </p:cTn>
                                        <p:tgtEl>
                                          <p:spTgt spid="1257476"/>
                                        </p:tgtEl>
                                        <p:attrNameLst>
                                          <p:attrName>style.visibility</p:attrName>
                                        </p:attrNameLst>
                                      </p:cBhvr>
                                      <p:to>
                                        <p:strVal val="visible"/>
                                      </p:to>
                                    </p:set>
                                    <p:anim calcmode="lin" valueType="num">
                                      <p:cBhvr additive="base">
                                        <p:cTn id="19" dur="500" fill="hold"/>
                                        <p:tgtEl>
                                          <p:spTgt spid="1257476"/>
                                        </p:tgtEl>
                                        <p:attrNameLst>
                                          <p:attrName>ppt_x</p:attrName>
                                        </p:attrNameLst>
                                      </p:cBhvr>
                                      <p:tavLst>
                                        <p:tav tm="0">
                                          <p:val>
                                            <p:strVal val="#ppt_x"/>
                                          </p:val>
                                        </p:tav>
                                        <p:tav tm="100000">
                                          <p:val>
                                            <p:strVal val="#ppt_x"/>
                                          </p:val>
                                        </p:tav>
                                      </p:tavLst>
                                    </p:anim>
                                    <p:anim calcmode="lin" valueType="num">
                                      <p:cBhvr additive="base">
                                        <p:cTn id="20" dur="500" fill="hold"/>
                                        <p:tgtEl>
                                          <p:spTgt spid="1257476"/>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2500"/>
                            </p:stCondLst>
                            <p:childTnLst>
                              <p:par>
                                <p:cTn id="22" presetID="50" presetClass="entr" presetSubtype="0" decel="100000" fill="hold" nodeType="afterEffect">
                                  <p:stCondLst>
                                    <p:cond delay="0"/>
                                  </p:stCondLst>
                                  <p:childTnLst>
                                    <p:set>
                                      <p:cBhvr>
                                        <p:cTn id="23" dur="1" fill="hold">
                                          <p:stCondLst>
                                            <p:cond delay="0"/>
                                          </p:stCondLst>
                                        </p:cTn>
                                        <p:tgtEl>
                                          <p:spTgt spid="1257475">
                                            <p:txEl>
                                              <p:pRg st="4" end="4"/>
                                            </p:txEl>
                                          </p:spTgt>
                                        </p:tgtEl>
                                        <p:attrNameLst>
                                          <p:attrName>style.visibility</p:attrName>
                                        </p:attrNameLst>
                                      </p:cBhvr>
                                      <p:to>
                                        <p:strVal val="visible"/>
                                      </p:to>
                                    </p:set>
                                    <p:anim calcmode="lin" valueType="num">
                                      <p:cBhvr>
                                        <p:cTn id="24" dur="1000" fill="hold"/>
                                        <p:tgtEl>
                                          <p:spTgt spid="1257475">
                                            <p:txEl>
                                              <p:pRg st="4" end="4"/>
                                            </p:txEl>
                                          </p:spTgt>
                                        </p:tgtEl>
                                        <p:attrNameLst>
                                          <p:attrName>ppt_w</p:attrName>
                                        </p:attrNameLst>
                                      </p:cBhvr>
                                      <p:tavLst>
                                        <p:tav tm="0">
                                          <p:val>
                                            <p:strVal val="#ppt_w+.3"/>
                                          </p:val>
                                        </p:tav>
                                        <p:tav tm="100000">
                                          <p:val>
                                            <p:strVal val="#ppt_w"/>
                                          </p:val>
                                        </p:tav>
                                      </p:tavLst>
                                    </p:anim>
                                    <p:anim calcmode="lin" valueType="num">
                                      <p:cBhvr>
                                        <p:cTn id="25" dur="1000" fill="hold"/>
                                        <p:tgtEl>
                                          <p:spTgt spid="1257475">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1257475">
                                            <p:txEl>
                                              <p:pRg st="4" end="4"/>
                                            </p:txEl>
                                          </p:spTgt>
                                        </p:tgtEl>
                                      </p:cBhvr>
                                    </p:animEffect>
                                  </p:childTnLst>
                                </p:cTn>
                              </p:par>
                            </p:childTnLst>
                          </p:cTn>
                        </p:par>
                        <p:par>
                          <p:cTn id="27" fill="hold" nodeType="afterGroup">
                            <p:stCondLst>
                              <p:cond delay="3500"/>
                            </p:stCondLst>
                            <p:childTnLst>
                              <p:par>
                                <p:cTn id="28" presetID="50" presetClass="entr" presetSubtype="0" decel="100000" fill="hold" nodeType="afterEffect">
                                  <p:stCondLst>
                                    <p:cond delay="0"/>
                                  </p:stCondLst>
                                  <p:childTnLst>
                                    <p:set>
                                      <p:cBhvr>
                                        <p:cTn id="29" dur="1" fill="hold">
                                          <p:stCondLst>
                                            <p:cond delay="0"/>
                                          </p:stCondLst>
                                        </p:cTn>
                                        <p:tgtEl>
                                          <p:spTgt spid="1257475">
                                            <p:txEl>
                                              <p:pRg st="5" end="5"/>
                                            </p:txEl>
                                          </p:spTgt>
                                        </p:tgtEl>
                                        <p:attrNameLst>
                                          <p:attrName>style.visibility</p:attrName>
                                        </p:attrNameLst>
                                      </p:cBhvr>
                                      <p:to>
                                        <p:strVal val="visible"/>
                                      </p:to>
                                    </p:set>
                                    <p:anim calcmode="lin" valueType="num">
                                      <p:cBhvr>
                                        <p:cTn id="30" dur="1000" fill="hold"/>
                                        <p:tgtEl>
                                          <p:spTgt spid="1257475">
                                            <p:txEl>
                                              <p:pRg st="5" end="5"/>
                                            </p:txEl>
                                          </p:spTgt>
                                        </p:tgtEl>
                                        <p:attrNameLst>
                                          <p:attrName>ppt_w</p:attrName>
                                        </p:attrNameLst>
                                      </p:cBhvr>
                                      <p:tavLst>
                                        <p:tav tm="0">
                                          <p:val>
                                            <p:strVal val="#ppt_w+.3"/>
                                          </p:val>
                                        </p:tav>
                                        <p:tav tm="100000">
                                          <p:val>
                                            <p:strVal val="#ppt_w"/>
                                          </p:val>
                                        </p:tav>
                                      </p:tavLst>
                                    </p:anim>
                                    <p:anim calcmode="lin" valueType="num">
                                      <p:cBhvr>
                                        <p:cTn id="31" dur="1000" fill="hold"/>
                                        <p:tgtEl>
                                          <p:spTgt spid="1257475">
                                            <p:txEl>
                                              <p:pRg st="5" end="5"/>
                                            </p:txEl>
                                          </p:spTgt>
                                        </p:tgtEl>
                                        <p:attrNameLst>
                                          <p:attrName>ppt_h</p:attrName>
                                        </p:attrNameLst>
                                      </p:cBhvr>
                                      <p:tavLst>
                                        <p:tav tm="0">
                                          <p:val>
                                            <p:strVal val="#ppt_h"/>
                                          </p:val>
                                        </p:tav>
                                        <p:tav tm="100000">
                                          <p:val>
                                            <p:strVal val="#ppt_h"/>
                                          </p:val>
                                        </p:tav>
                                      </p:tavLst>
                                    </p:anim>
                                    <p:animEffect transition="in" filter="fade">
                                      <p:cBhvr>
                                        <p:cTn id="32" dur="1000"/>
                                        <p:tgtEl>
                                          <p:spTgt spid="12574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12251C4B-260A-4B51-A36F-516C03312EC5}" type="slidenum">
              <a:rPr lang="en-US" altLang="zh-CN"/>
              <a:pPr/>
              <a:t>15</a:t>
            </a:fld>
            <a:endParaRPr lang="en-US" altLang="zh-CN"/>
          </a:p>
        </p:txBody>
      </p:sp>
      <p:sp>
        <p:nvSpPr>
          <p:cNvPr id="1258498" name="Rectangle 2"/>
          <p:cNvSpPr>
            <a:spLocks noGrp="1" noChangeArrowheads="1"/>
          </p:cNvSpPr>
          <p:nvPr>
            <p:ph type="body" idx="1"/>
          </p:nvPr>
        </p:nvSpPr>
        <p:spPr>
          <a:xfrm>
            <a:off x="179388" y="1125538"/>
            <a:ext cx="8964612" cy="4176712"/>
          </a:xfrm>
        </p:spPr>
        <p:txBody>
          <a:bodyPr/>
          <a:lstStyle/>
          <a:p>
            <a:pPr>
              <a:buSzPct val="90000"/>
            </a:pPr>
            <a:r>
              <a:rPr lang="zh-CN" altLang="en-US" sz="2400" b="1" dirty="0">
                <a:latin typeface="黑体" pitchFamily="2" charset="-122"/>
              </a:rPr>
              <a:t>指令的执行过程</a:t>
            </a:r>
          </a:p>
          <a:p>
            <a:pPr>
              <a:buClr>
                <a:schemeClr val="tx1"/>
              </a:buClr>
              <a:buFont typeface="Wingdings" pitchFamily="2" charset="2"/>
              <a:buNone/>
            </a:pPr>
            <a:r>
              <a:rPr lang="zh-CN" altLang="en-US" sz="2400" b="1" dirty="0">
                <a:latin typeface="楷体_GB2312" pitchFamily="49" charset="-122"/>
                <a:ea typeface="楷体_GB2312" pitchFamily="49" charset="-122"/>
              </a:rPr>
              <a:t>   一条指令的执行过程大致如下：</a:t>
            </a:r>
          </a:p>
          <a:p>
            <a:pPr lvl="1"/>
            <a:r>
              <a:rPr lang="zh-CN" altLang="en-US" sz="2100" b="1" dirty="0">
                <a:solidFill>
                  <a:schemeClr val="tx2"/>
                </a:solidFill>
                <a:latin typeface="楷体_GB2312" pitchFamily="49" charset="-122"/>
              </a:rPr>
              <a:t>指令预取：</a:t>
            </a:r>
            <a:r>
              <a:rPr lang="zh-CN" altLang="en-US" sz="2100" b="1" dirty="0">
                <a:latin typeface="楷体_GB2312" pitchFamily="49" charset="-122"/>
              </a:rPr>
              <a:t>指令预取部件从</a:t>
            </a:r>
            <a:r>
              <a:rPr lang="en-US" altLang="zh-CN" sz="2100" b="1" dirty="0">
                <a:latin typeface="楷体_GB2312" pitchFamily="49" charset="-122"/>
              </a:rPr>
              <a:t>Cache</a:t>
            </a:r>
            <a:r>
              <a:rPr lang="zh-CN" altLang="en-US" sz="2100" b="1" dirty="0">
                <a:latin typeface="楷体_GB2312" pitchFamily="49" charset="-122"/>
              </a:rPr>
              <a:t>或存储器中取得一条指令。</a:t>
            </a:r>
          </a:p>
          <a:p>
            <a:pPr lvl="1"/>
            <a:r>
              <a:rPr lang="zh-CN" altLang="en-US" sz="2100" b="1" dirty="0">
                <a:solidFill>
                  <a:schemeClr val="tx2"/>
                </a:solidFill>
                <a:latin typeface="楷体_GB2312" pitchFamily="49" charset="-122"/>
              </a:rPr>
              <a:t>指令译码：</a:t>
            </a:r>
            <a:r>
              <a:rPr lang="zh-CN" altLang="en-US" sz="2100" b="1" dirty="0">
                <a:latin typeface="楷体_GB2312" pitchFamily="49" charset="-122"/>
              </a:rPr>
              <a:t>指令译码部件从指令预取部件获得指令，并对其进行分析。</a:t>
            </a:r>
          </a:p>
          <a:p>
            <a:pPr lvl="1"/>
            <a:r>
              <a:rPr lang="zh-CN" altLang="en-US" sz="2100" b="1" dirty="0">
                <a:solidFill>
                  <a:schemeClr val="tx2"/>
                </a:solidFill>
                <a:latin typeface="楷体_GB2312" pitchFamily="49" charset="-122"/>
              </a:rPr>
              <a:t>获取操作数：</a:t>
            </a:r>
            <a:r>
              <a:rPr lang="zh-CN" altLang="en-US" sz="2100" b="1" dirty="0">
                <a:latin typeface="楷体_GB2312" pitchFamily="49" charset="-122"/>
              </a:rPr>
              <a:t>地址转换部件根据指令计算操作数的地址，并根据地址从</a:t>
            </a:r>
            <a:r>
              <a:rPr lang="en-US" altLang="zh-CN" sz="2100" b="1" dirty="0">
                <a:latin typeface="楷体_GB2312" pitchFamily="49" charset="-122"/>
              </a:rPr>
              <a:t>Cache</a:t>
            </a:r>
            <a:r>
              <a:rPr lang="zh-CN" altLang="en-US" sz="2100" b="1" dirty="0">
                <a:latin typeface="楷体_GB2312" pitchFamily="49" charset="-122"/>
              </a:rPr>
              <a:t>或存储器获取操作数。</a:t>
            </a:r>
          </a:p>
          <a:p>
            <a:pPr lvl="1"/>
            <a:r>
              <a:rPr lang="zh-CN" altLang="en-US" sz="2100" b="1" dirty="0">
                <a:solidFill>
                  <a:schemeClr val="tx2"/>
                </a:solidFill>
                <a:latin typeface="楷体_GB2312" pitchFamily="49" charset="-122"/>
              </a:rPr>
              <a:t>运算：</a:t>
            </a:r>
            <a:r>
              <a:rPr lang="zh-CN" altLang="en-US" sz="2100" b="1" dirty="0">
                <a:latin typeface="楷体_GB2312" pitchFamily="49" charset="-122"/>
              </a:rPr>
              <a:t>运算器根据操作码的要求，对操作数完成指定操作。</a:t>
            </a:r>
          </a:p>
          <a:p>
            <a:pPr lvl="1"/>
            <a:r>
              <a:rPr lang="zh-CN" altLang="en-US" sz="2100" b="1" dirty="0">
                <a:solidFill>
                  <a:schemeClr val="tx2"/>
                </a:solidFill>
                <a:latin typeface="楷体_GB2312" pitchFamily="49" charset="-122"/>
              </a:rPr>
              <a:t>保存：</a:t>
            </a:r>
            <a:r>
              <a:rPr lang="zh-CN" altLang="en-US" sz="2100" b="1" dirty="0">
                <a:latin typeface="楷体_GB2312" pitchFamily="49" charset="-122"/>
              </a:rPr>
              <a:t>若有必要，将结果保存到指定的寄存器或内存单元中。</a:t>
            </a:r>
          </a:p>
          <a:p>
            <a:pPr lvl="1"/>
            <a:r>
              <a:rPr lang="zh-CN" altLang="en-US" sz="2100" b="1" dirty="0">
                <a:solidFill>
                  <a:schemeClr val="tx2"/>
                </a:solidFill>
                <a:latin typeface="楷体_GB2312" pitchFamily="49" charset="-122"/>
              </a:rPr>
              <a:t>修改指令地址：</a:t>
            </a:r>
            <a:r>
              <a:rPr lang="zh-CN" altLang="en-US" sz="2100" b="1" dirty="0">
                <a:latin typeface="楷体_GB2312" pitchFamily="49" charset="-122"/>
              </a:rPr>
              <a:t>为指令预取部件获取下一条指令做好准备。</a:t>
            </a:r>
          </a:p>
        </p:txBody>
      </p:sp>
      <p:sp>
        <p:nvSpPr>
          <p:cNvPr id="1258499" name="Rectangle 3"/>
          <p:cNvSpPr>
            <a:spLocks noChangeArrowheads="1"/>
          </p:cNvSpPr>
          <p:nvPr/>
        </p:nvSpPr>
        <p:spPr bwMode="auto">
          <a:xfrm>
            <a:off x="1692275" y="260350"/>
            <a:ext cx="5832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600" b="0">
                <a:solidFill>
                  <a:schemeClr val="tx2"/>
                </a:solidFill>
                <a:effectLst>
                  <a:outerShdw blurRad="38100" dist="38100" dir="2700000" algn="tl">
                    <a:srgbClr val="C0C0C0"/>
                  </a:outerShdw>
                </a:effectLst>
                <a:ea typeface="华文琥珀" pitchFamily="2" charset="-122"/>
              </a:rPr>
              <a:t>处理器系统</a:t>
            </a:r>
          </a:p>
        </p:txBody>
      </p:sp>
    </p:spTree>
    <p:extLst>
      <p:ext uri="{BB962C8B-B14F-4D97-AF65-F5344CB8AC3E}">
        <p14:creationId xmlns:p14="http://schemas.microsoft.com/office/powerpoint/2010/main" val="5073811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258498">
                                            <p:txEl>
                                              <p:pRg st="0" end="0"/>
                                            </p:txEl>
                                          </p:spTgt>
                                        </p:tgtEl>
                                        <p:attrNameLst>
                                          <p:attrName>style.visibility</p:attrName>
                                        </p:attrNameLst>
                                      </p:cBhvr>
                                      <p:to>
                                        <p:strVal val="visible"/>
                                      </p:to>
                                    </p:set>
                                    <p:animEffect transition="in" filter="wipe(left)">
                                      <p:cBhvr>
                                        <p:cTn id="7" dur="500"/>
                                        <p:tgtEl>
                                          <p:spTgt spid="1258498">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258498">
                                            <p:txEl>
                                              <p:pRg st="1" end="1"/>
                                            </p:txEl>
                                          </p:spTgt>
                                        </p:tgtEl>
                                        <p:attrNameLst>
                                          <p:attrName>style.visibility</p:attrName>
                                        </p:attrNameLst>
                                      </p:cBhvr>
                                      <p:to>
                                        <p:strVal val="visible"/>
                                      </p:to>
                                    </p:set>
                                    <p:animEffect transition="in" filter="wipe(left)">
                                      <p:cBhvr>
                                        <p:cTn id="11" dur="500"/>
                                        <p:tgtEl>
                                          <p:spTgt spid="1258498">
                                            <p:txEl>
                                              <p:pRg st="1" end="1"/>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58498">
                                            <p:txEl>
                                              <p:pRg st="2" end="2"/>
                                            </p:txEl>
                                          </p:spTgt>
                                        </p:tgtEl>
                                        <p:attrNameLst>
                                          <p:attrName>style.visibility</p:attrName>
                                        </p:attrNameLst>
                                      </p:cBhvr>
                                      <p:to>
                                        <p:strVal val="visible"/>
                                      </p:to>
                                    </p:set>
                                    <p:animEffect transition="in" filter="wipe(left)">
                                      <p:cBhvr>
                                        <p:cTn id="15" dur="500"/>
                                        <p:tgtEl>
                                          <p:spTgt spid="1258498">
                                            <p:txEl>
                                              <p:pRg st="2" end="2"/>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58498">
                                            <p:txEl>
                                              <p:pRg st="3" end="3"/>
                                            </p:txEl>
                                          </p:spTgt>
                                        </p:tgtEl>
                                        <p:attrNameLst>
                                          <p:attrName>style.visibility</p:attrName>
                                        </p:attrNameLst>
                                      </p:cBhvr>
                                      <p:to>
                                        <p:strVal val="visible"/>
                                      </p:to>
                                    </p:set>
                                    <p:animEffect transition="in" filter="wipe(left)">
                                      <p:cBhvr>
                                        <p:cTn id="19" dur="500"/>
                                        <p:tgtEl>
                                          <p:spTgt spid="1258498">
                                            <p:txEl>
                                              <p:pRg st="3" end="3"/>
                                            </p:txEl>
                                          </p:spTgt>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58498">
                                            <p:txEl>
                                              <p:pRg st="4" end="4"/>
                                            </p:txEl>
                                          </p:spTgt>
                                        </p:tgtEl>
                                        <p:attrNameLst>
                                          <p:attrName>style.visibility</p:attrName>
                                        </p:attrNameLst>
                                      </p:cBhvr>
                                      <p:to>
                                        <p:strVal val="visible"/>
                                      </p:to>
                                    </p:set>
                                    <p:animEffect transition="in" filter="wipe(left)">
                                      <p:cBhvr>
                                        <p:cTn id="23" dur="500"/>
                                        <p:tgtEl>
                                          <p:spTgt spid="1258498">
                                            <p:txEl>
                                              <p:pRg st="4" end="4"/>
                                            </p:txEl>
                                          </p:spTgt>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1258498">
                                            <p:txEl>
                                              <p:pRg st="5" end="5"/>
                                            </p:txEl>
                                          </p:spTgt>
                                        </p:tgtEl>
                                        <p:attrNameLst>
                                          <p:attrName>style.visibility</p:attrName>
                                        </p:attrNameLst>
                                      </p:cBhvr>
                                      <p:to>
                                        <p:strVal val="visible"/>
                                      </p:to>
                                    </p:set>
                                    <p:animEffect transition="in" filter="wipe(left)">
                                      <p:cBhvr>
                                        <p:cTn id="27" dur="500"/>
                                        <p:tgtEl>
                                          <p:spTgt spid="1258498">
                                            <p:txEl>
                                              <p:pRg st="5" end="5"/>
                                            </p:txEl>
                                          </p:spTgt>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1258498">
                                            <p:txEl>
                                              <p:pRg st="6" end="6"/>
                                            </p:txEl>
                                          </p:spTgt>
                                        </p:tgtEl>
                                        <p:attrNameLst>
                                          <p:attrName>style.visibility</p:attrName>
                                        </p:attrNameLst>
                                      </p:cBhvr>
                                      <p:to>
                                        <p:strVal val="visible"/>
                                      </p:to>
                                    </p:set>
                                    <p:animEffect transition="in" filter="wipe(left)">
                                      <p:cBhvr>
                                        <p:cTn id="31" dur="500"/>
                                        <p:tgtEl>
                                          <p:spTgt spid="1258498">
                                            <p:txEl>
                                              <p:pRg st="6" end="6"/>
                                            </p:txEl>
                                          </p:spTgt>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1258498">
                                            <p:txEl>
                                              <p:pRg st="7" end="7"/>
                                            </p:txEl>
                                          </p:spTgt>
                                        </p:tgtEl>
                                        <p:attrNameLst>
                                          <p:attrName>style.visibility</p:attrName>
                                        </p:attrNameLst>
                                      </p:cBhvr>
                                      <p:to>
                                        <p:strVal val="visible"/>
                                      </p:to>
                                    </p:set>
                                    <p:animEffect transition="in" filter="wipe(left)">
                                      <p:cBhvr>
                                        <p:cTn id="35" dur="500"/>
                                        <p:tgtEl>
                                          <p:spTgt spid="125849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944605A8-00AD-4924-89F5-075C9CE09D01}" type="slidenum">
              <a:rPr lang="en-US" altLang="zh-CN"/>
              <a:pPr/>
              <a:t>16</a:t>
            </a:fld>
            <a:endParaRPr lang="en-US" altLang="zh-CN"/>
          </a:p>
        </p:txBody>
      </p:sp>
      <p:sp>
        <p:nvSpPr>
          <p:cNvPr id="1261570" name="Rectangle 2"/>
          <p:cNvSpPr>
            <a:spLocks noGrp="1" noChangeArrowheads="1"/>
          </p:cNvSpPr>
          <p:nvPr>
            <p:ph type="subTitle" idx="1"/>
          </p:nvPr>
        </p:nvSpPr>
        <p:spPr>
          <a:xfrm>
            <a:off x="468313" y="2924175"/>
            <a:ext cx="6983412" cy="2736850"/>
          </a:xfrm>
        </p:spPr>
        <p:txBody>
          <a:bodyPr/>
          <a:lstStyle/>
          <a:p>
            <a:pPr algn="l">
              <a:lnSpc>
                <a:spcPct val="90000"/>
              </a:lnSpc>
              <a:buFont typeface="Wingdings" pitchFamily="2" charset="2"/>
              <a:buChar char="l"/>
            </a:pPr>
            <a:r>
              <a:rPr lang="zh-CN" altLang="en-US" sz="2800" b="1" dirty="0">
                <a:effectLst>
                  <a:outerShdw blurRad="38100" dist="38100" dir="2700000" algn="tl">
                    <a:srgbClr val="C0C0C0"/>
                  </a:outerShdw>
                </a:effectLst>
                <a:latin typeface="宋体" charset="-122"/>
                <a:hlinkClick r:id="rId2" action="ppaction://hlinksldjump"/>
              </a:rPr>
              <a:t>计算机硬件组成</a:t>
            </a:r>
            <a:endParaRPr lang="zh-CN" altLang="en-US" sz="2800" b="1" dirty="0">
              <a:effectLst>
                <a:outerShdw blurRad="38100" dist="38100" dir="2700000" algn="tl">
                  <a:srgbClr val="C0C0C0"/>
                </a:outerShdw>
              </a:effectLst>
              <a:latin typeface="宋体" charset="-122"/>
            </a:endParaRPr>
          </a:p>
          <a:p>
            <a:pPr algn="l">
              <a:lnSpc>
                <a:spcPct val="90000"/>
              </a:lnSpc>
              <a:buFont typeface="Wingdings" pitchFamily="2" charset="2"/>
              <a:buChar char="l"/>
            </a:pPr>
            <a:r>
              <a:rPr lang="zh-CN" altLang="en-US" sz="2800" b="1" dirty="0">
                <a:effectLst>
                  <a:outerShdw blurRad="38100" dist="38100" dir="2700000" algn="tl">
                    <a:srgbClr val="C0C0C0"/>
                  </a:outerShdw>
                </a:effectLst>
                <a:latin typeface="宋体" charset="-122"/>
                <a:hlinkClick r:id="rId3" action="ppaction://hlinksldjump"/>
              </a:rPr>
              <a:t>处理器系统 </a:t>
            </a:r>
            <a:endParaRPr lang="zh-CN" altLang="en-US" sz="2800" b="1" dirty="0">
              <a:effectLst>
                <a:outerShdw blurRad="38100" dist="38100" dir="2700000" algn="tl">
                  <a:srgbClr val="C0C0C0"/>
                </a:outerShdw>
              </a:effectLst>
              <a:latin typeface="宋体" charset="-122"/>
            </a:endParaRPr>
          </a:p>
          <a:p>
            <a:pPr algn="l">
              <a:lnSpc>
                <a:spcPct val="90000"/>
              </a:lnSpc>
              <a:buFont typeface="Wingdings" pitchFamily="2" charset="2"/>
              <a:buChar char="l"/>
            </a:pPr>
            <a:r>
              <a:rPr lang="zh-CN" altLang="en-US" sz="2800" b="1" dirty="0">
                <a:solidFill>
                  <a:schemeClr val="accent2"/>
                </a:solidFill>
                <a:effectLst>
                  <a:outerShdw blurRad="38100" dist="38100" dir="2700000" algn="tl">
                    <a:srgbClr val="C0C0C0"/>
                  </a:outerShdw>
                </a:effectLst>
                <a:latin typeface="宋体" charset="-122"/>
              </a:rPr>
              <a:t>存储器系统</a:t>
            </a:r>
          </a:p>
          <a:p>
            <a:pPr algn="l">
              <a:lnSpc>
                <a:spcPct val="90000"/>
              </a:lnSpc>
              <a:buFont typeface="Wingdings" pitchFamily="2" charset="2"/>
              <a:buChar char="l"/>
            </a:pPr>
            <a:r>
              <a:rPr lang="zh-CN" altLang="en-US" sz="2800" b="1" dirty="0">
                <a:effectLst>
                  <a:outerShdw blurRad="38100" dist="38100" dir="2700000" algn="tl">
                    <a:srgbClr val="C0C0C0"/>
                  </a:outerShdw>
                </a:effectLst>
                <a:latin typeface="宋体" charset="-122"/>
                <a:hlinkClick r:id="rId4" action="ppaction://hlinksldjump"/>
              </a:rPr>
              <a:t>输入输出系统 </a:t>
            </a:r>
            <a:endParaRPr lang="zh-CN" altLang="en-US" sz="2800" b="1" dirty="0">
              <a:effectLst>
                <a:outerShdw blurRad="38100" dist="38100" dir="2700000" algn="tl">
                  <a:srgbClr val="C0C0C0"/>
                </a:outerShdw>
              </a:effectLst>
              <a:latin typeface="宋体" charset="-122"/>
            </a:endParaRPr>
          </a:p>
          <a:p>
            <a:pPr algn="l">
              <a:lnSpc>
                <a:spcPct val="90000"/>
              </a:lnSpc>
              <a:buFont typeface="Wingdings" pitchFamily="2" charset="2"/>
              <a:buChar char="l"/>
            </a:pPr>
            <a:r>
              <a:rPr lang="zh-CN" altLang="en-US" sz="2800" b="1" dirty="0">
                <a:effectLst>
                  <a:outerShdw blurRad="38100" dist="38100" dir="2700000" algn="tl">
                    <a:srgbClr val="C0C0C0"/>
                  </a:outerShdw>
                </a:effectLst>
                <a:latin typeface="宋体" charset="-122"/>
                <a:hlinkClick r:id="rId5" action="ppaction://hlinksldjump"/>
              </a:rPr>
              <a:t>总线系统</a:t>
            </a:r>
            <a:endParaRPr lang="zh-CN" altLang="en-US" sz="2800" b="1" dirty="0">
              <a:effectLst>
                <a:outerShdw blurRad="38100" dist="38100" dir="2700000" algn="tl">
                  <a:srgbClr val="C0C0C0"/>
                </a:outerShdw>
              </a:effectLst>
              <a:latin typeface="宋体" charset="-122"/>
            </a:endParaRPr>
          </a:p>
          <a:p>
            <a:pPr algn="l">
              <a:lnSpc>
                <a:spcPct val="90000"/>
              </a:lnSpc>
              <a:buFont typeface="Wingdings" pitchFamily="2" charset="2"/>
              <a:buChar char="l"/>
            </a:pPr>
            <a:r>
              <a:rPr lang="zh-CN" altLang="en-US" sz="2800" b="1" dirty="0">
                <a:effectLst>
                  <a:outerShdw blurRad="38100" dist="38100" dir="2700000" algn="tl">
                    <a:srgbClr val="C0C0C0"/>
                  </a:outerShdw>
                </a:effectLst>
                <a:latin typeface="宋体" charset="-122"/>
                <a:hlinkClick r:id="rId6" action="ppaction://hlinksldjump"/>
              </a:rPr>
              <a:t>微型机</a:t>
            </a:r>
            <a:endParaRPr lang="zh-CN" altLang="en-US" sz="2800" b="1" dirty="0">
              <a:effectLst>
                <a:outerShdw blurRad="38100" dist="38100" dir="2700000" algn="tl">
                  <a:srgbClr val="C0C0C0"/>
                </a:outerShdw>
              </a:effectLst>
              <a:latin typeface="宋体" charset="-122"/>
            </a:endParaRPr>
          </a:p>
        </p:txBody>
      </p:sp>
      <p:sp>
        <p:nvSpPr>
          <p:cNvPr id="1261571" name="Text Box 3" descr="OOOPIC_vipvip_20080918214459585784a2fb4d9263105"/>
          <p:cNvSpPr txBox="1">
            <a:spLocks noChangeArrowheads="1"/>
          </p:cNvSpPr>
          <p:nvPr/>
        </p:nvSpPr>
        <p:spPr bwMode="auto">
          <a:xfrm>
            <a:off x="3275856" y="620688"/>
            <a:ext cx="6588125" cy="1938992"/>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7"/>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第</a:t>
            </a:r>
            <a:r>
              <a:rPr lang="en-US" altLang="zh-CN"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3</a:t>
            </a: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章 </a:t>
            </a:r>
            <a:endParaRPr lang="en-US" altLang="zh-CN" sz="4800" b="0" dirty="0" smtClean="0">
              <a:solidFill>
                <a:schemeClr val="tx2"/>
              </a:solidFill>
              <a:effectLst>
                <a:outerShdw blurRad="38100" dist="38100" dir="2700000" algn="tl">
                  <a:srgbClr val="C0C0C0"/>
                </a:outerShdw>
              </a:effectLst>
              <a:latin typeface="华文琥珀" pitchFamily="2" charset="-122"/>
              <a:ea typeface="华文琥珀" pitchFamily="2" charset="-122"/>
            </a:endParaRPr>
          </a:p>
          <a:p>
            <a:pPr>
              <a:spcBef>
                <a:spcPct val="50000"/>
              </a:spcBef>
            </a:pP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计算机硬件系统</a:t>
            </a:r>
            <a:endParaRPr lang="zh-CN" altLang="en-US" sz="4800" b="0" dirty="0">
              <a:solidFill>
                <a:schemeClr val="tx2"/>
              </a:solidFill>
              <a:effectLst>
                <a:outerShdw blurRad="38100" dist="38100" dir="2700000" algn="tl">
                  <a:srgbClr val="C0C0C0"/>
                </a:outerShdw>
              </a:effectLst>
              <a:latin typeface="华文琥珀" pitchFamily="2" charset="-122"/>
              <a:ea typeface="华文琥珀" pitchFamily="2" charset="-122"/>
            </a:endParaRPr>
          </a:p>
        </p:txBody>
      </p:sp>
    </p:spTree>
    <p:extLst>
      <p:ext uri="{BB962C8B-B14F-4D97-AF65-F5344CB8AC3E}">
        <p14:creationId xmlns:p14="http://schemas.microsoft.com/office/powerpoint/2010/main" val="2990377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1261570">
                                            <p:txEl>
                                              <p:pRg st="2" end="2"/>
                                            </p:txEl>
                                          </p:spTgt>
                                        </p:tgtEl>
                                        <p:attrNameLst>
                                          <p:attrName>ppt_x</p:attrName>
                                          <p:attrName>ppt_y</p:attrName>
                                        </p:attrNameLst>
                                      </p:cBhvr>
                                    </p:animMotion>
                                    <p:animRot by="1500000">
                                      <p:cBhvr>
                                        <p:cTn id="7" dur="125" fill="hold">
                                          <p:stCondLst>
                                            <p:cond delay="0"/>
                                          </p:stCondLst>
                                        </p:cTn>
                                        <p:tgtEl>
                                          <p:spTgt spid="1261570">
                                            <p:txEl>
                                              <p:pRg st="2" end="2"/>
                                            </p:txEl>
                                          </p:spTgt>
                                        </p:tgtEl>
                                        <p:attrNameLst>
                                          <p:attrName>r</p:attrName>
                                        </p:attrNameLst>
                                      </p:cBhvr>
                                    </p:animRot>
                                    <p:animRot by="-1500000">
                                      <p:cBhvr>
                                        <p:cTn id="8" dur="125" fill="hold">
                                          <p:stCondLst>
                                            <p:cond delay="125"/>
                                          </p:stCondLst>
                                        </p:cTn>
                                        <p:tgtEl>
                                          <p:spTgt spid="1261570">
                                            <p:txEl>
                                              <p:pRg st="2" end="2"/>
                                            </p:txEl>
                                          </p:spTgt>
                                        </p:tgtEl>
                                        <p:attrNameLst>
                                          <p:attrName>r</p:attrName>
                                        </p:attrNameLst>
                                      </p:cBhvr>
                                    </p:animRot>
                                    <p:animRot by="-1500000">
                                      <p:cBhvr>
                                        <p:cTn id="9" dur="125" fill="hold">
                                          <p:stCondLst>
                                            <p:cond delay="250"/>
                                          </p:stCondLst>
                                        </p:cTn>
                                        <p:tgtEl>
                                          <p:spTgt spid="1261570">
                                            <p:txEl>
                                              <p:pRg st="2" end="2"/>
                                            </p:txEl>
                                          </p:spTgt>
                                        </p:tgtEl>
                                        <p:attrNameLst>
                                          <p:attrName>r</p:attrName>
                                        </p:attrNameLst>
                                      </p:cBhvr>
                                    </p:animRot>
                                    <p:animRot by="1500000">
                                      <p:cBhvr>
                                        <p:cTn id="10" dur="125" fill="hold">
                                          <p:stCondLst>
                                            <p:cond delay="375"/>
                                          </p:stCondLst>
                                        </p:cTn>
                                        <p:tgtEl>
                                          <p:spTgt spid="1261570">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1ABFEC15-5875-43F8-97C7-40485C18A2FD}" type="slidenum">
              <a:rPr lang="en-US" altLang="zh-CN"/>
              <a:pPr/>
              <a:t>17</a:t>
            </a:fld>
            <a:endParaRPr lang="en-US" altLang="zh-CN"/>
          </a:p>
        </p:txBody>
      </p:sp>
      <p:sp>
        <p:nvSpPr>
          <p:cNvPr id="1262594" name="Rectangle 2"/>
          <p:cNvSpPr>
            <a:spLocks noGrp="1" noChangeArrowheads="1"/>
          </p:cNvSpPr>
          <p:nvPr>
            <p:ph type="title"/>
          </p:nvPr>
        </p:nvSpPr>
        <p:spPr>
          <a:xfrm>
            <a:off x="1403350" y="115888"/>
            <a:ext cx="5940425" cy="828675"/>
          </a:xfrm>
        </p:spPr>
        <p:txBody>
          <a:bodyPr/>
          <a:lstStyle/>
          <a:p>
            <a:r>
              <a:rPr lang="zh-CN" altLang="en-US" b="0">
                <a:effectLst>
                  <a:outerShdw blurRad="38100" dist="38100" dir="2700000" algn="tl">
                    <a:srgbClr val="C0C0C0"/>
                  </a:outerShdw>
                </a:effectLst>
                <a:latin typeface="华文琥珀" pitchFamily="2" charset="-122"/>
              </a:rPr>
              <a:t>存储器</a:t>
            </a:r>
          </a:p>
        </p:txBody>
      </p:sp>
      <p:sp>
        <p:nvSpPr>
          <p:cNvPr id="1262595" name="Rectangle 3"/>
          <p:cNvSpPr>
            <a:spLocks noGrp="1" noChangeArrowheads="1"/>
          </p:cNvSpPr>
          <p:nvPr>
            <p:ph type="body" idx="1"/>
          </p:nvPr>
        </p:nvSpPr>
        <p:spPr>
          <a:xfrm>
            <a:off x="395288" y="1196975"/>
            <a:ext cx="8229600" cy="4391025"/>
          </a:xfrm>
        </p:spPr>
        <p:txBody>
          <a:bodyPr/>
          <a:lstStyle/>
          <a:p>
            <a:pPr>
              <a:spcBef>
                <a:spcPct val="70000"/>
              </a:spcBef>
            </a:pPr>
            <a:r>
              <a:rPr lang="zh-CN" altLang="en-US" sz="2800" b="1">
                <a:latin typeface="黑体" pitchFamily="2" charset="-122"/>
              </a:rPr>
              <a:t>存储器</a:t>
            </a:r>
          </a:p>
          <a:p>
            <a:pPr>
              <a:spcBef>
                <a:spcPct val="70000"/>
              </a:spcBef>
              <a:buFont typeface="Wingdings" pitchFamily="2" charset="2"/>
              <a:buNone/>
            </a:pPr>
            <a:r>
              <a:rPr lang="zh-CN" altLang="en-US" b="1">
                <a:latin typeface="楷体_GB2312" pitchFamily="49" charset="-122"/>
                <a:ea typeface="楷体_GB2312" pitchFamily="49" charset="-122"/>
              </a:rPr>
              <a:t>      由一些能表示二进制</a:t>
            </a:r>
            <a:r>
              <a:rPr lang="en-US" altLang="zh-CN" b="1">
                <a:latin typeface="楷体_GB2312" pitchFamily="49" charset="-122"/>
                <a:ea typeface="楷体_GB2312" pitchFamily="49" charset="-122"/>
              </a:rPr>
              <a:t>0</a:t>
            </a:r>
            <a:r>
              <a:rPr lang="zh-CN" altLang="en-US" b="1">
                <a:latin typeface="楷体_GB2312" pitchFamily="49" charset="-122"/>
                <a:ea typeface="楷体_GB2312" pitchFamily="49" charset="-122"/>
              </a:rPr>
              <a:t>、</a:t>
            </a:r>
            <a:r>
              <a:rPr lang="en-US" altLang="zh-CN" b="1">
                <a:latin typeface="楷体_GB2312" pitchFamily="49" charset="-122"/>
                <a:ea typeface="楷体_GB2312" pitchFamily="49" charset="-122"/>
              </a:rPr>
              <a:t>1</a:t>
            </a:r>
            <a:r>
              <a:rPr lang="zh-CN" altLang="en-US" b="1">
                <a:latin typeface="楷体_GB2312" pitchFamily="49" charset="-122"/>
                <a:ea typeface="楷体_GB2312" pitchFamily="49" charset="-122"/>
              </a:rPr>
              <a:t>的物理器件（记忆元件、记忆单元）组成，这些物理器件主要是半导体和磁性材料。其功能是保存信息（程序和数据），可供存取使用。</a:t>
            </a:r>
          </a:p>
          <a:p>
            <a:pPr>
              <a:spcBef>
                <a:spcPct val="70000"/>
              </a:spcBef>
              <a:buFont typeface="Wingdings" pitchFamily="2" charset="2"/>
              <a:buNone/>
            </a:pPr>
            <a:r>
              <a:rPr lang="zh-CN" altLang="en-US" b="1">
                <a:latin typeface="楷体_GB2312" pitchFamily="49" charset="-122"/>
                <a:ea typeface="楷体_GB2312" pitchFamily="49" charset="-122"/>
              </a:rPr>
              <a:t>      存储器分为内存和外存。</a:t>
            </a:r>
          </a:p>
        </p:txBody>
      </p:sp>
    </p:spTree>
    <p:extLst>
      <p:ext uri="{BB962C8B-B14F-4D97-AF65-F5344CB8AC3E}">
        <p14:creationId xmlns:p14="http://schemas.microsoft.com/office/powerpoint/2010/main" val="366113526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0"/>
                                  </p:stCondLst>
                                  <p:childTnLst>
                                    <p:set>
                                      <p:cBhvr>
                                        <p:cTn id="6" dur="1" fill="hold">
                                          <p:stCondLst>
                                            <p:cond delay="0"/>
                                          </p:stCondLst>
                                        </p:cTn>
                                        <p:tgtEl>
                                          <p:spTgt spid="1262595">
                                            <p:txEl>
                                              <p:pRg st="0" end="0"/>
                                            </p:txEl>
                                          </p:spTgt>
                                        </p:tgtEl>
                                        <p:attrNameLst>
                                          <p:attrName>style.visibility</p:attrName>
                                        </p:attrNameLst>
                                      </p:cBhvr>
                                      <p:to>
                                        <p:strVal val="visible"/>
                                      </p:to>
                                    </p:set>
                                    <p:anim calcmode="lin" valueType="num">
                                      <p:cBhvr additive="base">
                                        <p:cTn id="7" dur="500" fill="hold"/>
                                        <p:tgtEl>
                                          <p:spTgt spid="12625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62595">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6" fill="hold" nodeType="afterEffect">
                                  <p:stCondLst>
                                    <p:cond delay="0"/>
                                  </p:stCondLst>
                                  <p:childTnLst>
                                    <p:set>
                                      <p:cBhvr>
                                        <p:cTn id="11" dur="1" fill="hold">
                                          <p:stCondLst>
                                            <p:cond delay="0"/>
                                          </p:stCondLst>
                                        </p:cTn>
                                        <p:tgtEl>
                                          <p:spTgt spid="1262595">
                                            <p:txEl>
                                              <p:pRg st="1" end="1"/>
                                            </p:txEl>
                                          </p:spTgt>
                                        </p:tgtEl>
                                        <p:attrNameLst>
                                          <p:attrName>style.visibility</p:attrName>
                                        </p:attrNameLst>
                                      </p:cBhvr>
                                      <p:to>
                                        <p:strVal val="visible"/>
                                      </p:to>
                                    </p:set>
                                    <p:anim calcmode="lin" valueType="num">
                                      <p:cBhvr additive="base">
                                        <p:cTn id="12" dur="500" fill="hold"/>
                                        <p:tgtEl>
                                          <p:spTgt spid="1262595">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262595">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6" fill="hold" nodeType="afterEffect">
                                  <p:stCondLst>
                                    <p:cond delay="0"/>
                                  </p:stCondLst>
                                  <p:childTnLst>
                                    <p:set>
                                      <p:cBhvr>
                                        <p:cTn id="16" dur="1" fill="hold">
                                          <p:stCondLst>
                                            <p:cond delay="0"/>
                                          </p:stCondLst>
                                        </p:cTn>
                                        <p:tgtEl>
                                          <p:spTgt spid="1262595">
                                            <p:txEl>
                                              <p:pRg st="2" end="2"/>
                                            </p:txEl>
                                          </p:spTgt>
                                        </p:tgtEl>
                                        <p:attrNameLst>
                                          <p:attrName>style.visibility</p:attrName>
                                        </p:attrNameLst>
                                      </p:cBhvr>
                                      <p:to>
                                        <p:strVal val="visible"/>
                                      </p:to>
                                    </p:set>
                                    <p:anim calcmode="lin" valueType="num">
                                      <p:cBhvr additive="base">
                                        <p:cTn id="17" dur="500" fill="hold"/>
                                        <p:tgtEl>
                                          <p:spTgt spid="126259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2625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618" name="Rectangle 2"/>
          <p:cNvSpPr>
            <a:spLocks noGrp="1" noChangeArrowheads="1"/>
          </p:cNvSpPr>
          <p:nvPr>
            <p:ph type="title"/>
          </p:nvPr>
        </p:nvSpPr>
        <p:spPr>
          <a:xfrm>
            <a:off x="1619250" y="0"/>
            <a:ext cx="5722938" cy="908050"/>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存储器</a:t>
            </a:r>
          </a:p>
        </p:txBody>
      </p:sp>
      <p:sp>
        <p:nvSpPr>
          <p:cNvPr id="1263619" name="Rectangle 3"/>
          <p:cNvSpPr>
            <a:spLocks noGrp="1" noChangeArrowheads="1"/>
          </p:cNvSpPr>
          <p:nvPr>
            <p:ph type="body" sz="half" idx="1"/>
          </p:nvPr>
        </p:nvSpPr>
        <p:spPr>
          <a:xfrm>
            <a:off x="0" y="981075"/>
            <a:ext cx="9396413" cy="4824413"/>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a:lnSpc>
                <a:spcPct val="150000"/>
              </a:lnSpc>
            </a:pPr>
            <a:r>
              <a:rPr lang="zh-CN" altLang="en-US" sz="2800" b="1">
                <a:latin typeface="黑体" pitchFamily="2" charset="-122"/>
              </a:rPr>
              <a:t>存储器</a:t>
            </a:r>
            <a:endParaRPr lang="zh-CN" altLang="en-US" sz="2600" b="1">
              <a:latin typeface="楷体_GB2312" pitchFamily="49" charset="-122"/>
              <a:ea typeface="楷体_GB2312" pitchFamily="49" charset="-122"/>
            </a:endParaRPr>
          </a:p>
        </p:txBody>
      </p:sp>
      <p:sp>
        <p:nvSpPr>
          <p:cNvPr id="1263620" name="Line 4"/>
          <p:cNvSpPr>
            <a:spLocks noChangeShapeType="1"/>
          </p:cNvSpPr>
          <p:nvPr/>
        </p:nvSpPr>
        <p:spPr bwMode="auto">
          <a:xfrm>
            <a:off x="3524250" y="6453188"/>
            <a:ext cx="261938" cy="0"/>
          </a:xfrm>
          <a:prstGeom prst="line">
            <a:avLst/>
          </a:prstGeom>
          <a:noFill/>
          <a:ln w="50800">
            <a:solidFill>
              <a:srgbClr val="00FFFF"/>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1263644"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213"/>
            <a:ext cx="9144000" cy="443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8496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CB896F8E-6C21-4903-B0FE-D8267A0DC6B8}" type="slidenum">
              <a:rPr lang="en-US" altLang="zh-CN"/>
              <a:pPr/>
              <a:t>19</a:t>
            </a:fld>
            <a:endParaRPr lang="en-US" altLang="zh-CN"/>
          </a:p>
        </p:txBody>
      </p:sp>
      <p:sp>
        <p:nvSpPr>
          <p:cNvPr id="1264642" name="Rectangle 2"/>
          <p:cNvSpPr>
            <a:spLocks noGrp="1" noChangeArrowheads="1"/>
          </p:cNvSpPr>
          <p:nvPr>
            <p:ph type="title"/>
          </p:nvPr>
        </p:nvSpPr>
        <p:spPr>
          <a:xfrm>
            <a:off x="1403350" y="115888"/>
            <a:ext cx="5940425" cy="828675"/>
          </a:xfrm>
        </p:spPr>
        <p:txBody>
          <a:bodyPr/>
          <a:lstStyle/>
          <a:p>
            <a:r>
              <a:rPr lang="zh-CN" altLang="en-US" b="0">
                <a:effectLst>
                  <a:outerShdw blurRad="38100" dist="38100" dir="2700000" algn="tl">
                    <a:srgbClr val="C0C0C0"/>
                  </a:outerShdw>
                </a:effectLst>
                <a:latin typeface="华文琥珀" pitchFamily="2" charset="-122"/>
              </a:rPr>
              <a:t>存储器</a:t>
            </a:r>
          </a:p>
        </p:txBody>
      </p:sp>
      <p:sp>
        <p:nvSpPr>
          <p:cNvPr id="1264643" name="Rectangle 3"/>
          <p:cNvSpPr>
            <a:spLocks noGrp="1" noChangeArrowheads="1"/>
          </p:cNvSpPr>
          <p:nvPr>
            <p:ph type="body" idx="1"/>
          </p:nvPr>
        </p:nvSpPr>
        <p:spPr/>
        <p:txBody>
          <a:bodyPr/>
          <a:lstStyle/>
          <a:p>
            <a:pPr>
              <a:lnSpc>
                <a:spcPct val="90000"/>
              </a:lnSpc>
            </a:pPr>
            <a:r>
              <a:rPr lang="zh-CN" altLang="en-US" b="1" dirty="0">
                <a:latin typeface="黑体" pitchFamily="2" charset="-122"/>
              </a:rPr>
              <a:t>内存储器的特性</a:t>
            </a:r>
          </a:p>
          <a:p>
            <a:pPr lvl="1">
              <a:lnSpc>
                <a:spcPct val="90000"/>
              </a:lnSpc>
            </a:pPr>
            <a:r>
              <a:rPr lang="zh-CN" altLang="en-US" b="1" dirty="0" smtClean="0">
                <a:solidFill>
                  <a:srgbClr val="FF0000"/>
                </a:solidFill>
                <a:latin typeface="楷体_GB2312" pitchFamily="49" charset="-122"/>
              </a:rPr>
              <a:t>内存直接</a:t>
            </a:r>
            <a:r>
              <a:rPr lang="zh-CN" altLang="en-US" b="1" dirty="0">
                <a:solidFill>
                  <a:srgbClr val="FF0000"/>
                </a:solidFill>
                <a:latin typeface="楷体_GB2312" pitchFamily="49" charset="-122"/>
              </a:rPr>
              <a:t>与</a:t>
            </a:r>
            <a:r>
              <a:rPr lang="en-US" altLang="zh-CN" b="1" dirty="0">
                <a:solidFill>
                  <a:srgbClr val="FF0000"/>
                </a:solidFill>
                <a:latin typeface="楷体_GB2312" pitchFamily="49" charset="-122"/>
              </a:rPr>
              <a:t>CPU</a:t>
            </a:r>
            <a:r>
              <a:rPr lang="zh-CN" altLang="en-US" b="1" dirty="0">
                <a:solidFill>
                  <a:srgbClr val="FF0000"/>
                </a:solidFill>
                <a:latin typeface="楷体_GB2312" pitchFamily="49" charset="-122"/>
              </a:rPr>
              <a:t>交换信息。</a:t>
            </a:r>
          </a:p>
          <a:p>
            <a:pPr lvl="1">
              <a:lnSpc>
                <a:spcPct val="90000"/>
              </a:lnSpc>
            </a:pPr>
            <a:r>
              <a:rPr lang="zh-CN" altLang="en-US" b="1" dirty="0">
                <a:latin typeface="楷体_GB2312" pitchFamily="49" charset="-122"/>
              </a:rPr>
              <a:t>由半导体芯片构成。</a:t>
            </a:r>
          </a:p>
          <a:p>
            <a:pPr lvl="1">
              <a:lnSpc>
                <a:spcPct val="90000"/>
              </a:lnSpc>
            </a:pPr>
            <a:r>
              <a:rPr lang="en-US" altLang="zh-CN" b="1" dirty="0">
                <a:solidFill>
                  <a:srgbClr val="FF0000"/>
                </a:solidFill>
                <a:latin typeface="楷体_GB2312" pitchFamily="49" charset="-122"/>
              </a:rPr>
              <a:t>RAM</a:t>
            </a:r>
            <a:r>
              <a:rPr lang="zh-CN" altLang="en-US" b="1" dirty="0" smtClean="0">
                <a:latin typeface="楷体_GB2312" pitchFamily="49" charset="-122"/>
              </a:rPr>
              <a:t>：</a:t>
            </a:r>
            <a:r>
              <a:rPr lang="zh-CN" altLang="en-US" b="1" dirty="0" smtClean="0">
                <a:solidFill>
                  <a:srgbClr val="FF0000"/>
                </a:solidFill>
                <a:latin typeface="楷体_GB2312" pitchFamily="49" charset="-122"/>
              </a:rPr>
              <a:t>随机存取存储器</a:t>
            </a:r>
            <a:r>
              <a:rPr lang="zh-CN" altLang="en-US" b="1" dirty="0" smtClean="0">
                <a:latin typeface="楷体_GB2312" pitchFamily="49" charset="-122"/>
              </a:rPr>
              <a:t> </a:t>
            </a:r>
            <a:r>
              <a:rPr lang="en-US" altLang="zh-CN" b="1" dirty="0" smtClean="0">
                <a:latin typeface="楷体_GB2312" pitchFamily="49" charset="-122"/>
              </a:rPr>
              <a:t>Random Access Memory</a:t>
            </a:r>
            <a:endParaRPr lang="zh-CN" altLang="en-US" b="1" dirty="0">
              <a:latin typeface="楷体_GB2312" pitchFamily="49" charset="-122"/>
            </a:endParaRPr>
          </a:p>
          <a:p>
            <a:pPr lvl="2">
              <a:lnSpc>
                <a:spcPct val="90000"/>
              </a:lnSpc>
            </a:pPr>
            <a:r>
              <a:rPr lang="zh-CN" altLang="en-US" b="1" dirty="0" smtClean="0">
                <a:latin typeface="楷体_GB2312" pitchFamily="49" charset="-122"/>
              </a:rPr>
              <a:t>存放</a:t>
            </a:r>
            <a:r>
              <a:rPr lang="zh-CN" altLang="en-US" b="1" dirty="0">
                <a:latin typeface="楷体_GB2312" pitchFamily="49" charset="-122"/>
              </a:rPr>
              <a:t>用户输入的程序和数据</a:t>
            </a:r>
          </a:p>
          <a:p>
            <a:pPr lvl="2">
              <a:lnSpc>
                <a:spcPct val="90000"/>
              </a:lnSpc>
            </a:pPr>
            <a:r>
              <a:rPr lang="zh-CN" altLang="en-US" b="1" dirty="0">
                <a:latin typeface="楷体_GB2312" pitchFamily="49" charset="-122"/>
              </a:rPr>
              <a:t>断电后，</a:t>
            </a:r>
            <a:r>
              <a:rPr lang="en-US" altLang="zh-CN" b="1" dirty="0">
                <a:latin typeface="楷体_GB2312" pitchFamily="49" charset="-122"/>
              </a:rPr>
              <a:t>RAM</a:t>
            </a:r>
            <a:r>
              <a:rPr lang="zh-CN" altLang="en-US" b="1" dirty="0">
                <a:latin typeface="楷体_GB2312" pitchFamily="49" charset="-122"/>
              </a:rPr>
              <a:t>中的信息随之丢失</a:t>
            </a:r>
          </a:p>
          <a:p>
            <a:pPr lvl="1">
              <a:lnSpc>
                <a:spcPct val="90000"/>
              </a:lnSpc>
            </a:pPr>
            <a:r>
              <a:rPr lang="en-US" altLang="zh-CN" b="1" dirty="0">
                <a:solidFill>
                  <a:srgbClr val="FF0000"/>
                </a:solidFill>
                <a:latin typeface="楷体_GB2312" pitchFamily="49" charset="-122"/>
              </a:rPr>
              <a:t>ROM</a:t>
            </a:r>
            <a:r>
              <a:rPr lang="zh-CN" altLang="en-US" b="1" dirty="0" smtClean="0">
                <a:latin typeface="楷体_GB2312" pitchFamily="49" charset="-122"/>
              </a:rPr>
              <a:t>：</a:t>
            </a:r>
            <a:r>
              <a:rPr lang="zh-CN" altLang="en-US" b="1" dirty="0" smtClean="0">
                <a:solidFill>
                  <a:srgbClr val="FF0000"/>
                </a:solidFill>
                <a:latin typeface="楷体_GB2312" pitchFamily="49" charset="-122"/>
              </a:rPr>
              <a:t>只读存储器 </a:t>
            </a:r>
            <a:r>
              <a:rPr lang="en-US" altLang="zh-CN" b="1" dirty="0" smtClean="0">
                <a:latin typeface="楷体_GB2312" pitchFamily="49" charset="-122"/>
              </a:rPr>
              <a:t>Read Only </a:t>
            </a:r>
            <a:r>
              <a:rPr lang="en-US" altLang="zh-CN" b="1" dirty="0">
                <a:latin typeface="楷体_GB2312" pitchFamily="49" charset="-122"/>
              </a:rPr>
              <a:t>Memory</a:t>
            </a:r>
            <a:endParaRPr lang="zh-CN" altLang="en-US" b="1" dirty="0">
              <a:solidFill>
                <a:srgbClr val="FF0000"/>
              </a:solidFill>
              <a:latin typeface="楷体_GB2312" pitchFamily="49" charset="-122"/>
            </a:endParaRPr>
          </a:p>
          <a:p>
            <a:pPr lvl="2">
              <a:lnSpc>
                <a:spcPct val="90000"/>
              </a:lnSpc>
            </a:pPr>
            <a:r>
              <a:rPr lang="zh-CN" altLang="en-US" b="1" dirty="0" smtClean="0">
                <a:latin typeface="楷体_GB2312" pitchFamily="49" charset="-122"/>
              </a:rPr>
              <a:t>存放自检程序、引导程序、基本输入输出系统</a:t>
            </a:r>
            <a:r>
              <a:rPr lang="en-US" altLang="zh-CN" b="1" dirty="0" smtClean="0">
                <a:latin typeface="楷体_GB2312" pitchFamily="49" charset="-122"/>
              </a:rPr>
              <a:t>BIOS</a:t>
            </a:r>
          </a:p>
          <a:p>
            <a:pPr lvl="2">
              <a:lnSpc>
                <a:spcPct val="90000"/>
              </a:lnSpc>
            </a:pPr>
            <a:r>
              <a:rPr lang="zh-CN" altLang="en-US" b="1" dirty="0" smtClean="0">
                <a:latin typeface="楷体_GB2312" pitchFamily="49" charset="-122"/>
              </a:rPr>
              <a:t>断电</a:t>
            </a:r>
            <a:r>
              <a:rPr lang="zh-CN" altLang="en-US" b="1" dirty="0">
                <a:latin typeface="楷体_GB2312" pitchFamily="49" charset="-122"/>
              </a:rPr>
              <a:t>后，</a:t>
            </a:r>
            <a:r>
              <a:rPr lang="en-US" altLang="zh-CN" b="1" dirty="0">
                <a:latin typeface="楷体_GB2312" pitchFamily="49" charset="-122"/>
              </a:rPr>
              <a:t>ROM</a:t>
            </a:r>
            <a:r>
              <a:rPr lang="zh-CN" altLang="en-US" b="1" dirty="0">
                <a:latin typeface="楷体_GB2312" pitchFamily="49" charset="-122"/>
              </a:rPr>
              <a:t>中的信息保持不变</a:t>
            </a:r>
          </a:p>
        </p:txBody>
      </p:sp>
    </p:spTree>
    <p:extLst>
      <p:ext uri="{BB962C8B-B14F-4D97-AF65-F5344CB8AC3E}">
        <p14:creationId xmlns:p14="http://schemas.microsoft.com/office/powerpoint/2010/main" val="394700872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264643">
                                            <p:txEl>
                                              <p:pRg st="0" end="0"/>
                                            </p:txEl>
                                          </p:spTgt>
                                        </p:tgtEl>
                                        <p:attrNameLst>
                                          <p:attrName>style.visibility</p:attrName>
                                        </p:attrNameLst>
                                      </p:cBhvr>
                                      <p:to>
                                        <p:strVal val="visible"/>
                                      </p:to>
                                    </p:set>
                                    <p:anim calcmode="lin" valueType="num">
                                      <p:cBhvr additive="base">
                                        <p:cTn id="7" dur="500" fill="hold"/>
                                        <p:tgtEl>
                                          <p:spTgt spid="12646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464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264643">
                                            <p:txEl>
                                              <p:pRg st="1" end="1"/>
                                            </p:txEl>
                                          </p:spTgt>
                                        </p:tgtEl>
                                        <p:attrNameLst>
                                          <p:attrName>style.visibility</p:attrName>
                                        </p:attrNameLst>
                                      </p:cBhvr>
                                      <p:to>
                                        <p:strVal val="visible"/>
                                      </p:to>
                                    </p:set>
                                    <p:anim calcmode="lin" valueType="num">
                                      <p:cBhvr additive="base">
                                        <p:cTn id="12" dur="500" fill="hold"/>
                                        <p:tgtEl>
                                          <p:spTgt spid="126464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64643">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1264643">
                                            <p:txEl>
                                              <p:pRg st="2" end="2"/>
                                            </p:txEl>
                                          </p:spTgt>
                                        </p:tgtEl>
                                        <p:attrNameLst>
                                          <p:attrName>style.visibility</p:attrName>
                                        </p:attrNameLst>
                                      </p:cBhvr>
                                      <p:to>
                                        <p:strVal val="visible"/>
                                      </p:to>
                                    </p:set>
                                    <p:anim calcmode="lin" valueType="num">
                                      <p:cBhvr additive="base">
                                        <p:cTn id="17" dur="500" fill="hold"/>
                                        <p:tgtEl>
                                          <p:spTgt spid="126464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64643">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nodeType="afterEffect">
                                  <p:stCondLst>
                                    <p:cond delay="0"/>
                                  </p:stCondLst>
                                  <p:childTnLst>
                                    <p:set>
                                      <p:cBhvr>
                                        <p:cTn id="21" dur="1" fill="hold">
                                          <p:stCondLst>
                                            <p:cond delay="0"/>
                                          </p:stCondLst>
                                        </p:cTn>
                                        <p:tgtEl>
                                          <p:spTgt spid="1264643">
                                            <p:txEl>
                                              <p:pRg st="3" end="3"/>
                                            </p:txEl>
                                          </p:spTgt>
                                        </p:tgtEl>
                                        <p:attrNameLst>
                                          <p:attrName>style.visibility</p:attrName>
                                        </p:attrNameLst>
                                      </p:cBhvr>
                                      <p:to>
                                        <p:strVal val="visible"/>
                                      </p:to>
                                    </p:set>
                                    <p:anim calcmode="lin" valueType="num">
                                      <p:cBhvr additive="base">
                                        <p:cTn id="22" dur="500" fill="hold"/>
                                        <p:tgtEl>
                                          <p:spTgt spid="126464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264643">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nodeType="afterEffect">
                                  <p:stCondLst>
                                    <p:cond delay="0"/>
                                  </p:stCondLst>
                                  <p:childTnLst>
                                    <p:set>
                                      <p:cBhvr>
                                        <p:cTn id="26" dur="1" fill="hold">
                                          <p:stCondLst>
                                            <p:cond delay="0"/>
                                          </p:stCondLst>
                                        </p:cTn>
                                        <p:tgtEl>
                                          <p:spTgt spid="1264643">
                                            <p:txEl>
                                              <p:pRg st="4" end="4"/>
                                            </p:txEl>
                                          </p:spTgt>
                                        </p:tgtEl>
                                        <p:attrNameLst>
                                          <p:attrName>style.visibility</p:attrName>
                                        </p:attrNameLst>
                                      </p:cBhvr>
                                      <p:to>
                                        <p:strVal val="visible"/>
                                      </p:to>
                                    </p:set>
                                    <p:anim calcmode="lin" valueType="num">
                                      <p:cBhvr additive="base">
                                        <p:cTn id="27" dur="500" fill="hold"/>
                                        <p:tgtEl>
                                          <p:spTgt spid="126464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264643">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nodeType="afterEffect">
                                  <p:stCondLst>
                                    <p:cond delay="0"/>
                                  </p:stCondLst>
                                  <p:childTnLst>
                                    <p:set>
                                      <p:cBhvr>
                                        <p:cTn id="31" dur="1" fill="hold">
                                          <p:stCondLst>
                                            <p:cond delay="0"/>
                                          </p:stCondLst>
                                        </p:cTn>
                                        <p:tgtEl>
                                          <p:spTgt spid="1264643">
                                            <p:txEl>
                                              <p:pRg st="5" end="5"/>
                                            </p:txEl>
                                          </p:spTgt>
                                        </p:tgtEl>
                                        <p:attrNameLst>
                                          <p:attrName>style.visibility</p:attrName>
                                        </p:attrNameLst>
                                      </p:cBhvr>
                                      <p:to>
                                        <p:strVal val="visible"/>
                                      </p:to>
                                    </p:set>
                                    <p:anim calcmode="lin" valueType="num">
                                      <p:cBhvr additive="base">
                                        <p:cTn id="32" dur="500" fill="hold"/>
                                        <p:tgtEl>
                                          <p:spTgt spid="126464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264643">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nodeType="afterEffect">
                                  <p:stCondLst>
                                    <p:cond delay="0"/>
                                  </p:stCondLst>
                                  <p:childTnLst>
                                    <p:set>
                                      <p:cBhvr>
                                        <p:cTn id="36" dur="1" fill="hold">
                                          <p:stCondLst>
                                            <p:cond delay="0"/>
                                          </p:stCondLst>
                                        </p:cTn>
                                        <p:tgtEl>
                                          <p:spTgt spid="1264643">
                                            <p:txEl>
                                              <p:pRg st="6" end="6"/>
                                            </p:txEl>
                                          </p:spTgt>
                                        </p:tgtEl>
                                        <p:attrNameLst>
                                          <p:attrName>style.visibility</p:attrName>
                                        </p:attrNameLst>
                                      </p:cBhvr>
                                      <p:to>
                                        <p:strVal val="visible"/>
                                      </p:to>
                                    </p:set>
                                    <p:anim calcmode="lin" valueType="num">
                                      <p:cBhvr additive="base">
                                        <p:cTn id="37" dur="500" fill="hold"/>
                                        <p:tgtEl>
                                          <p:spTgt spid="126464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64643">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264643">
                                            <p:txEl>
                                              <p:pRg st="7" end="7"/>
                                            </p:txEl>
                                          </p:spTgt>
                                        </p:tgtEl>
                                        <p:attrNameLst>
                                          <p:attrName>style.visibility</p:attrName>
                                        </p:attrNameLst>
                                      </p:cBhvr>
                                      <p:to>
                                        <p:strVal val="visible"/>
                                      </p:to>
                                    </p:set>
                                    <p:anim calcmode="lin" valueType="num">
                                      <p:cBhvr additive="base">
                                        <p:cTn id="42" dur="500" fill="hold"/>
                                        <p:tgtEl>
                                          <p:spTgt spid="1264643">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264643">
                                            <p:txEl>
                                              <p:pRg st="7" end="7"/>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8" fill="hold" nodeType="afterEffect">
                                  <p:stCondLst>
                                    <p:cond delay="0"/>
                                  </p:stCondLst>
                                  <p:childTnLst>
                                    <p:set>
                                      <p:cBhvr>
                                        <p:cTn id="46" dur="1" fill="hold">
                                          <p:stCondLst>
                                            <p:cond delay="0"/>
                                          </p:stCondLst>
                                        </p:cTn>
                                        <p:tgtEl>
                                          <p:spTgt spid="1264643">
                                            <p:txEl>
                                              <p:pRg st="8" end="8"/>
                                            </p:txEl>
                                          </p:spTgt>
                                        </p:tgtEl>
                                        <p:attrNameLst>
                                          <p:attrName>style.visibility</p:attrName>
                                        </p:attrNameLst>
                                      </p:cBhvr>
                                      <p:to>
                                        <p:strVal val="visible"/>
                                      </p:to>
                                    </p:set>
                                    <p:anim calcmode="lin" valueType="num">
                                      <p:cBhvr additive="base">
                                        <p:cTn id="47" dur="500" fill="hold"/>
                                        <p:tgtEl>
                                          <p:spTgt spid="1264643">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26464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4034E5B6-8B00-405B-BB13-D3E6227010E4}" type="slidenum">
              <a:rPr lang="en-US" altLang="zh-CN"/>
              <a:pPr/>
              <a:t>2</a:t>
            </a:fld>
            <a:endParaRPr lang="en-US" altLang="zh-CN"/>
          </a:p>
        </p:txBody>
      </p:sp>
      <p:sp>
        <p:nvSpPr>
          <p:cNvPr id="1223682" name="Rectangle 2"/>
          <p:cNvSpPr>
            <a:spLocks noGrp="1" noChangeArrowheads="1"/>
          </p:cNvSpPr>
          <p:nvPr>
            <p:ph type="subTitle" idx="1"/>
          </p:nvPr>
        </p:nvSpPr>
        <p:spPr>
          <a:xfrm>
            <a:off x="468313" y="2924175"/>
            <a:ext cx="6983412" cy="2736850"/>
          </a:xfrm>
        </p:spPr>
        <p:txBody>
          <a:bodyPr/>
          <a:lstStyle/>
          <a:p>
            <a:pPr algn="l">
              <a:lnSpc>
                <a:spcPct val="80000"/>
              </a:lnSpc>
              <a:buFont typeface="Wingdings" pitchFamily="2" charset="2"/>
              <a:buChar char="l"/>
            </a:pPr>
            <a:r>
              <a:rPr lang="zh-CN" altLang="en-US" sz="2400" b="1" dirty="0" smtClean="0">
                <a:effectLst>
                  <a:outerShdw blurRad="38100" dist="38100" dir="2700000" algn="tl">
                    <a:srgbClr val="C0C0C0"/>
                  </a:outerShdw>
                </a:effectLst>
                <a:latin typeface="宋体" charset="-122"/>
              </a:rPr>
              <a:t>导引关键字</a:t>
            </a:r>
            <a:endParaRPr lang="zh-CN" altLang="en-US" sz="2400" b="1" dirty="0">
              <a:effectLst>
                <a:outerShdw blurRad="38100" dist="38100" dir="2700000" algn="tl">
                  <a:srgbClr val="C0C0C0"/>
                </a:outerShdw>
              </a:effectLst>
              <a:latin typeface="宋体" charset="-122"/>
            </a:endParaRPr>
          </a:p>
          <a:p>
            <a:pPr algn="l">
              <a:lnSpc>
                <a:spcPct val="80000"/>
              </a:lnSpc>
              <a:buFont typeface="Wingdings" pitchFamily="2" charset="2"/>
              <a:buChar char="l"/>
            </a:pPr>
            <a:r>
              <a:rPr lang="zh-CN" altLang="en-US" sz="2400" b="1" dirty="0">
                <a:effectLst>
                  <a:outerShdw blurRad="38100" dist="38100" dir="2700000" algn="tl">
                    <a:srgbClr val="C0C0C0"/>
                  </a:outerShdw>
                </a:effectLst>
                <a:latin typeface="宋体" charset="-122"/>
                <a:hlinkClick r:id="rId2" action="ppaction://hlinksldjump"/>
              </a:rPr>
              <a:t>计算机硬件组成</a:t>
            </a:r>
            <a:endParaRPr lang="zh-CN" altLang="en-US" sz="2400" b="1" dirty="0">
              <a:effectLst>
                <a:outerShdw blurRad="38100" dist="38100" dir="2700000" algn="tl">
                  <a:srgbClr val="C0C0C0"/>
                </a:outerShdw>
              </a:effectLst>
              <a:latin typeface="宋体" charset="-122"/>
            </a:endParaRPr>
          </a:p>
          <a:p>
            <a:pPr algn="l">
              <a:lnSpc>
                <a:spcPct val="80000"/>
              </a:lnSpc>
              <a:buFont typeface="Wingdings" pitchFamily="2" charset="2"/>
              <a:buChar char="l"/>
            </a:pPr>
            <a:r>
              <a:rPr lang="zh-CN" altLang="en-US" sz="2400" b="1" dirty="0">
                <a:effectLst>
                  <a:outerShdw blurRad="38100" dist="38100" dir="2700000" algn="tl">
                    <a:srgbClr val="C0C0C0"/>
                  </a:outerShdw>
                </a:effectLst>
                <a:latin typeface="宋体" charset="-122"/>
                <a:hlinkClick r:id="rId3" action="ppaction://hlinksldjump"/>
              </a:rPr>
              <a:t>处理器系统 </a:t>
            </a:r>
            <a:endParaRPr lang="zh-CN" altLang="en-US" sz="2400" b="1" dirty="0">
              <a:effectLst>
                <a:outerShdw blurRad="38100" dist="38100" dir="2700000" algn="tl">
                  <a:srgbClr val="C0C0C0"/>
                </a:outerShdw>
              </a:effectLst>
              <a:latin typeface="宋体" charset="-122"/>
            </a:endParaRPr>
          </a:p>
          <a:p>
            <a:pPr algn="l">
              <a:lnSpc>
                <a:spcPct val="80000"/>
              </a:lnSpc>
              <a:buFont typeface="Wingdings" pitchFamily="2" charset="2"/>
              <a:buChar char="l"/>
            </a:pPr>
            <a:r>
              <a:rPr lang="zh-CN" altLang="en-US" sz="2400" b="1" dirty="0">
                <a:effectLst>
                  <a:outerShdw blurRad="38100" dist="38100" dir="2700000" algn="tl">
                    <a:srgbClr val="C0C0C0"/>
                  </a:outerShdw>
                </a:effectLst>
                <a:latin typeface="宋体" charset="-122"/>
                <a:hlinkClick r:id="rId4" action="ppaction://hlinksldjump"/>
              </a:rPr>
              <a:t>存储器系统</a:t>
            </a:r>
            <a:endParaRPr lang="zh-CN" altLang="en-US" sz="2400" b="1" dirty="0">
              <a:effectLst>
                <a:outerShdw blurRad="38100" dist="38100" dir="2700000" algn="tl">
                  <a:srgbClr val="C0C0C0"/>
                </a:outerShdw>
              </a:effectLst>
              <a:latin typeface="宋体" charset="-122"/>
            </a:endParaRPr>
          </a:p>
          <a:p>
            <a:pPr algn="l">
              <a:lnSpc>
                <a:spcPct val="80000"/>
              </a:lnSpc>
              <a:buFont typeface="Wingdings" pitchFamily="2" charset="2"/>
              <a:buChar char="l"/>
            </a:pPr>
            <a:r>
              <a:rPr lang="zh-CN" altLang="en-US" sz="2400" b="1" dirty="0">
                <a:effectLst>
                  <a:outerShdw blurRad="38100" dist="38100" dir="2700000" algn="tl">
                    <a:srgbClr val="C0C0C0"/>
                  </a:outerShdw>
                </a:effectLst>
                <a:latin typeface="宋体" charset="-122"/>
                <a:hlinkClick r:id="rId5" action="ppaction://hlinksldjump"/>
              </a:rPr>
              <a:t>输入输出系统 </a:t>
            </a:r>
            <a:endParaRPr lang="zh-CN" altLang="en-US" sz="2400" b="1" dirty="0">
              <a:effectLst>
                <a:outerShdw blurRad="38100" dist="38100" dir="2700000" algn="tl">
                  <a:srgbClr val="C0C0C0"/>
                </a:outerShdw>
              </a:effectLst>
              <a:latin typeface="宋体" charset="-122"/>
            </a:endParaRPr>
          </a:p>
          <a:p>
            <a:pPr algn="l">
              <a:lnSpc>
                <a:spcPct val="80000"/>
              </a:lnSpc>
              <a:buFont typeface="Wingdings" pitchFamily="2" charset="2"/>
              <a:buChar char="l"/>
            </a:pPr>
            <a:r>
              <a:rPr lang="zh-CN" altLang="en-US" sz="2400" b="1" dirty="0">
                <a:effectLst>
                  <a:outerShdw blurRad="38100" dist="38100" dir="2700000" algn="tl">
                    <a:srgbClr val="C0C0C0"/>
                  </a:outerShdw>
                </a:effectLst>
                <a:latin typeface="宋体" charset="-122"/>
                <a:hlinkClick r:id="rId6" action="ppaction://hlinksldjump"/>
              </a:rPr>
              <a:t>总线系统</a:t>
            </a:r>
            <a:endParaRPr lang="zh-CN" altLang="en-US" sz="2400" b="1" dirty="0">
              <a:effectLst>
                <a:outerShdw blurRad="38100" dist="38100" dir="2700000" algn="tl">
                  <a:srgbClr val="C0C0C0"/>
                </a:outerShdw>
              </a:effectLst>
              <a:latin typeface="宋体" charset="-122"/>
            </a:endParaRPr>
          </a:p>
          <a:p>
            <a:pPr algn="l">
              <a:lnSpc>
                <a:spcPct val="80000"/>
              </a:lnSpc>
              <a:buFont typeface="Wingdings" pitchFamily="2" charset="2"/>
              <a:buChar char="l"/>
            </a:pPr>
            <a:r>
              <a:rPr lang="zh-CN" altLang="en-US" sz="2400" b="1" dirty="0">
                <a:effectLst>
                  <a:outerShdw blurRad="38100" dist="38100" dir="2700000" algn="tl">
                    <a:srgbClr val="C0C0C0"/>
                  </a:outerShdw>
                </a:effectLst>
                <a:latin typeface="宋体" charset="-122"/>
                <a:hlinkClick r:id="rId7" action="ppaction://hlinksldjump"/>
              </a:rPr>
              <a:t>微型机</a:t>
            </a:r>
            <a:endParaRPr lang="zh-CN" altLang="en-US" sz="2400" b="1" dirty="0">
              <a:effectLst>
                <a:outerShdw blurRad="38100" dist="38100" dir="2700000" algn="tl">
                  <a:srgbClr val="C0C0C0"/>
                </a:outerShdw>
              </a:effectLst>
              <a:latin typeface="宋体" charset="-122"/>
            </a:endParaRPr>
          </a:p>
        </p:txBody>
      </p:sp>
      <p:sp>
        <p:nvSpPr>
          <p:cNvPr id="1223683" name="Text Box 3" descr="OOOPIC_vipvip_20080918214459585784a2fb4d9263105"/>
          <p:cNvSpPr txBox="1">
            <a:spLocks noChangeArrowheads="1"/>
          </p:cNvSpPr>
          <p:nvPr/>
        </p:nvSpPr>
        <p:spPr bwMode="auto">
          <a:xfrm>
            <a:off x="3203848" y="548680"/>
            <a:ext cx="5960985" cy="1938992"/>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8"/>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第</a:t>
            </a:r>
            <a:r>
              <a:rPr lang="en-US" altLang="zh-CN"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3</a:t>
            </a: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章 </a:t>
            </a:r>
            <a:endParaRPr lang="en-US" altLang="zh-CN" sz="4800" b="0" dirty="0" smtClean="0">
              <a:solidFill>
                <a:schemeClr val="tx2"/>
              </a:solidFill>
              <a:effectLst>
                <a:outerShdw blurRad="38100" dist="38100" dir="2700000" algn="tl">
                  <a:srgbClr val="C0C0C0"/>
                </a:outerShdw>
              </a:effectLst>
              <a:latin typeface="华文琥珀" pitchFamily="2" charset="-122"/>
              <a:ea typeface="华文琥珀" pitchFamily="2" charset="-122"/>
            </a:endParaRPr>
          </a:p>
          <a:p>
            <a:pPr>
              <a:spcBef>
                <a:spcPct val="50000"/>
              </a:spcBef>
            </a:pP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计算机硬件系统</a:t>
            </a:r>
            <a:endParaRPr lang="zh-CN" altLang="en-US" sz="4800" b="0" dirty="0">
              <a:solidFill>
                <a:schemeClr val="tx2"/>
              </a:solidFill>
              <a:effectLst>
                <a:outerShdw blurRad="38100" dist="38100" dir="2700000" algn="tl">
                  <a:srgbClr val="C0C0C0"/>
                </a:outerShdw>
              </a:effectLst>
              <a:latin typeface="华文琥珀" pitchFamily="2" charset="-122"/>
              <a:ea typeface="华文琥珀" pitchFamily="2" charset="-122"/>
            </a:endParaRPr>
          </a:p>
        </p:txBody>
      </p:sp>
    </p:spTree>
    <p:extLst>
      <p:ext uri="{BB962C8B-B14F-4D97-AF65-F5344CB8AC3E}">
        <p14:creationId xmlns:p14="http://schemas.microsoft.com/office/powerpoint/2010/main" val="38387432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iterate type="lt">
                                    <p:tmPct val="0"/>
                                  </p:iterate>
                                  <p:childTnLst>
                                    <p:set>
                                      <p:cBhvr>
                                        <p:cTn id="6" dur="1" fill="hold">
                                          <p:stCondLst>
                                            <p:cond delay="0"/>
                                          </p:stCondLst>
                                        </p:cTn>
                                        <p:tgtEl>
                                          <p:spTgt spid="1223682">
                                            <p:txEl>
                                              <p:pRg st="0" end="0"/>
                                            </p:txEl>
                                          </p:spTgt>
                                        </p:tgtEl>
                                        <p:attrNameLst>
                                          <p:attrName>style.visibility</p:attrName>
                                        </p:attrNameLst>
                                      </p:cBhvr>
                                      <p:to>
                                        <p:strVal val="visible"/>
                                      </p:to>
                                    </p:set>
                                    <p:anim calcmode="lin" valueType="num">
                                      <p:cBhvr additive="base">
                                        <p:cTn id="7" dur="500" fill="hold"/>
                                        <p:tgtEl>
                                          <p:spTgt spid="12236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3682">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223682">
                                            <p:txEl>
                                              <p:pRg st="0" end="0"/>
                                            </p:txEl>
                                          </p:spTgt>
                                        </p:tgtEl>
                                        <p:attrNameLst>
                                          <p:attrName>ppt_c</p:attrName>
                                        </p:attrNameLst>
                                      </p:cBhvr>
                                      <p:to>
                                        <a:schemeClr val="accent2"/>
                                      </p:to>
                                    </p:animClr>
                                  </p:sub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223682">
                                            <p:txEl>
                                              <p:pRg st="1" end="1"/>
                                            </p:txEl>
                                          </p:spTgt>
                                        </p:tgtEl>
                                        <p:attrNameLst>
                                          <p:attrName>style.visibility</p:attrName>
                                        </p:attrNameLst>
                                      </p:cBhvr>
                                      <p:to>
                                        <p:strVal val="visible"/>
                                      </p:to>
                                    </p:set>
                                    <p:anim calcmode="lin" valueType="num">
                                      <p:cBhvr additive="base">
                                        <p:cTn id="12" dur="500" fill="hold"/>
                                        <p:tgtEl>
                                          <p:spTgt spid="122368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23682">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223682">
                                            <p:txEl>
                                              <p:pRg st="2" end="2"/>
                                            </p:txEl>
                                          </p:spTgt>
                                        </p:tgtEl>
                                        <p:attrNameLst>
                                          <p:attrName>style.visibility</p:attrName>
                                        </p:attrNameLst>
                                      </p:cBhvr>
                                      <p:to>
                                        <p:strVal val="visible"/>
                                      </p:to>
                                    </p:set>
                                    <p:anim calcmode="lin" valueType="num">
                                      <p:cBhvr additive="base">
                                        <p:cTn id="17" dur="500" fill="hold"/>
                                        <p:tgtEl>
                                          <p:spTgt spid="122368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23682">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1223682">
                                            <p:txEl>
                                              <p:pRg st="3" end="3"/>
                                            </p:txEl>
                                          </p:spTgt>
                                        </p:tgtEl>
                                        <p:attrNameLst>
                                          <p:attrName>style.visibility</p:attrName>
                                        </p:attrNameLst>
                                      </p:cBhvr>
                                      <p:to>
                                        <p:strVal val="visible"/>
                                      </p:to>
                                    </p:set>
                                    <p:anim calcmode="lin" valueType="num">
                                      <p:cBhvr additive="base">
                                        <p:cTn id="22" dur="500" fill="hold"/>
                                        <p:tgtEl>
                                          <p:spTgt spid="122368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23682">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1223682">
                                            <p:txEl>
                                              <p:pRg st="4" end="4"/>
                                            </p:txEl>
                                          </p:spTgt>
                                        </p:tgtEl>
                                        <p:attrNameLst>
                                          <p:attrName>style.visibility</p:attrName>
                                        </p:attrNameLst>
                                      </p:cBhvr>
                                      <p:to>
                                        <p:strVal val="visible"/>
                                      </p:to>
                                    </p:set>
                                    <p:anim calcmode="lin" valueType="num">
                                      <p:cBhvr additive="base">
                                        <p:cTn id="27" dur="500" fill="hold"/>
                                        <p:tgtEl>
                                          <p:spTgt spid="122368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23682">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nodeType="afterEffect">
                                  <p:stCondLst>
                                    <p:cond delay="0"/>
                                  </p:stCondLst>
                                  <p:childTnLst>
                                    <p:set>
                                      <p:cBhvr>
                                        <p:cTn id="31" dur="1" fill="hold">
                                          <p:stCondLst>
                                            <p:cond delay="0"/>
                                          </p:stCondLst>
                                        </p:cTn>
                                        <p:tgtEl>
                                          <p:spTgt spid="1223682">
                                            <p:txEl>
                                              <p:pRg st="5" end="5"/>
                                            </p:txEl>
                                          </p:spTgt>
                                        </p:tgtEl>
                                        <p:attrNameLst>
                                          <p:attrName>style.visibility</p:attrName>
                                        </p:attrNameLst>
                                      </p:cBhvr>
                                      <p:to>
                                        <p:strVal val="visible"/>
                                      </p:to>
                                    </p:set>
                                    <p:anim calcmode="lin" valueType="num">
                                      <p:cBhvr additive="base">
                                        <p:cTn id="32" dur="500" fill="hold"/>
                                        <p:tgtEl>
                                          <p:spTgt spid="122368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23682">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nodeType="afterEffect">
                                  <p:stCondLst>
                                    <p:cond delay="0"/>
                                  </p:stCondLst>
                                  <p:childTnLst>
                                    <p:set>
                                      <p:cBhvr>
                                        <p:cTn id="36" dur="1" fill="hold">
                                          <p:stCondLst>
                                            <p:cond delay="0"/>
                                          </p:stCondLst>
                                        </p:cTn>
                                        <p:tgtEl>
                                          <p:spTgt spid="1223682">
                                            <p:txEl>
                                              <p:pRg st="6" end="6"/>
                                            </p:txEl>
                                          </p:spTgt>
                                        </p:tgtEl>
                                        <p:attrNameLst>
                                          <p:attrName>style.visibility</p:attrName>
                                        </p:attrNameLst>
                                      </p:cBhvr>
                                      <p:to>
                                        <p:strVal val="visible"/>
                                      </p:to>
                                    </p:set>
                                    <p:anim calcmode="lin" valueType="num">
                                      <p:cBhvr additive="base">
                                        <p:cTn id="37" dur="500" fill="hold"/>
                                        <p:tgtEl>
                                          <p:spTgt spid="122368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3682">
                                            <p:txEl>
                                              <p:pRg st="6" end="6"/>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41" dur="250" accel="50000" decel="50000" autoRev="1" fill="hold">
                                          <p:stCondLst>
                                            <p:cond delay="0"/>
                                          </p:stCondLst>
                                        </p:cTn>
                                        <p:tgtEl>
                                          <p:spTgt spid="1223682">
                                            <p:txEl>
                                              <p:pRg st="0" end="0"/>
                                            </p:txEl>
                                          </p:spTgt>
                                        </p:tgtEl>
                                        <p:attrNameLst>
                                          <p:attrName>ppt_x</p:attrName>
                                          <p:attrName>ppt_y</p:attrName>
                                        </p:attrNameLst>
                                      </p:cBhvr>
                                    </p:animMotion>
                                    <p:animRot by="1500000">
                                      <p:cBhvr>
                                        <p:cTn id="42" dur="125" fill="hold">
                                          <p:stCondLst>
                                            <p:cond delay="0"/>
                                          </p:stCondLst>
                                        </p:cTn>
                                        <p:tgtEl>
                                          <p:spTgt spid="1223682">
                                            <p:txEl>
                                              <p:pRg st="0" end="0"/>
                                            </p:txEl>
                                          </p:spTgt>
                                        </p:tgtEl>
                                        <p:attrNameLst>
                                          <p:attrName>r</p:attrName>
                                        </p:attrNameLst>
                                      </p:cBhvr>
                                    </p:animRot>
                                    <p:animRot by="-1500000">
                                      <p:cBhvr>
                                        <p:cTn id="43" dur="125" fill="hold">
                                          <p:stCondLst>
                                            <p:cond delay="125"/>
                                          </p:stCondLst>
                                        </p:cTn>
                                        <p:tgtEl>
                                          <p:spTgt spid="1223682">
                                            <p:txEl>
                                              <p:pRg st="0" end="0"/>
                                            </p:txEl>
                                          </p:spTgt>
                                        </p:tgtEl>
                                        <p:attrNameLst>
                                          <p:attrName>r</p:attrName>
                                        </p:attrNameLst>
                                      </p:cBhvr>
                                    </p:animRot>
                                    <p:animRot by="-1500000">
                                      <p:cBhvr>
                                        <p:cTn id="44" dur="125" fill="hold">
                                          <p:stCondLst>
                                            <p:cond delay="250"/>
                                          </p:stCondLst>
                                        </p:cTn>
                                        <p:tgtEl>
                                          <p:spTgt spid="1223682">
                                            <p:txEl>
                                              <p:pRg st="0" end="0"/>
                                            </p:txEl>
                                          </p:spTgt>
                                        </p:tgtEl>
                                        <p:attrNameLst>
                                          <p:attrName>r</p:attrName>
                                        </p:attrNameLst>
                                      </p:cBhvr>
                                    </p:animRot>
                                    <p:animRot by="1500000">
                                      <p:cBhvr>
                                        <p:cTn id="45" dur="125" fill="hold">
                                          <p:stCondLst>
                                            <p:cond delay="375"/>
                                          </p:stCondLst>
                                        </p:cTn>
                                        <p:tgtEl>
                                          <p:spTgt spid="122368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3C215DB4-0317-42CF-9235-8C9F1BE3C87B}" type="slidenum">
              <a:rPr lang="en-US" altLang="zh-CN"/>
              <a:pPr/>
              <a:t>20</a:t>
            </a:fld>
            <a:endParaRPr lang="en-US" altLang="zh-CN"/>
          </a:p>
        </p:txBody>
      </p:sp>
      <p:sp>
        <p:nvSpPr>
          <p:cNvPr id="1265666" name="Rectangle 2"/>
          <p:cNvSpPr>
            <a:spLocks noGrp="1" noChangeArrowheads="1"/>
          </p:cNvSpPr>
          <p:nvPr>
            <p:ph type="title"/>
          </p:nvPr>
        </p:nvSpPr>
        <p:spPr>
          <a:xfrm>
            <a:off x="2484438" y="188913"/>
            <a:ext cx="5076825" cy="755650"/>
          </a:xfrm>
        </p:spPr>
        <p:txBody>
          <a:bodyPr/>
          <a:lstStyle/>
          <a:p>
            <a:r>
              <a:rPr lang="zh-CN" altLang="en-US" b="0">
                <a:effectLst>
                  <a:outerShdw blurRad="38100" dist="38100" dir="2700000" algn="tl">
                    <a:srgbClr val="C0C0C0"/>
                  </a:outerShdw>
                </a:effectLst>
                <a:latin typeface="华文琥珀" pitchFamily="2" charset="-122"/>
              </a:rPr>
              <a:t>存储器</a:t>
            </a:r>
          </a:p>
        </p:txBody>
      </p:sp>
      <p:sp>
        <p:nvSpPr>
          <p:cNvPr id="1265667" name="Rectangle 3"/>
          <p:cNvSpPr>
            <a:spLocks noGrp="1" noChangeArrowheads="1"/>
          </p:cNvSpPr>
          <p:nvPr>
            <p:ph type="body" idx="1"/>
          </p:nvPr>
        </p:nvSpPr>
        <p:spPr/>
        <p:txBody>
          <a:bodyPr/>
          <a:lstStyle/>
          <a:p>
            <a:r>
              <a:rPr lang="zh-CN" altLang="en-US" b="1" dirty="0">
                <a:latin typeface="黑体" pitchFamily="2" charset="-122"/>
              </a:rPr>
              <a:t>外存储器</a:t>
            </a:r>
          </a:p>
          <a:p>
            <a:pPr lvl="1"/>
            <a:r>
              <a:rPr lang="zh-CN" altLang="en-US" b="1" dirty="0" smtClean="0">
                <a:solidFill>
                  <a:srgbClr val="FF0000"/>
                </a:solidFill>
                <a:latin typeface="楷体_GB2312" pitchFamily="49" charset="-122"/>
              </a:rPr>
              <a:t>外存</a:t>
            </a:r>
            <a:r>
              <a:rPr lang="zh-CN" altLang="en-US" b="1" dirty="0" smtClean="0">
                <a:solidFill>
                  <a:srgbClr val="FF0000"/>
                </a:solidFill>
                <a:latin typeface="楷体_GB2312" pitchFamily="49" charset="-122"/>
              </a:rPr>
              <a:t>不能</a:t>
            </a:r>
            <a:r>
              <a:rPr lang="zh-CN" altLang="en-US" b="1" dirty="0">
                <a:solidFill>
                  <a:srgbClr val="FF0000"/>
                </a:solidFill>
                <a:latin typeface="楷体_GB2312" pitchFamily="49" charset="-122"/>
              </a:rPr>
              <a:t>被</a:t>
            </a:r>
            <a:r>
              <a:rPr lang="en-US" altLang="zh-CN" b="1" dirty="0">
                <a:solidFill>
                  <a:srgbClr val="FF0000"/>
                </a:solidFill>
                <a:latin typeface="楷体_GB2312" pitchFamily="49" charset="-122"/>
              </a:rPr>
              <a:t>CPU</a:t>
            </a:r>
            <a:r>
              <a:rPr lang="zh-CN" altLang="en-US" b="1" dirty="0">
                <a:solidFill>
                  <a:srgbClr val="FF0000"/>
                </a:solidFill>
                <a:latin typeface="楷体_GB2312" pitchFamily="49" charset="-122"/>
              </a:rPr>
              <a:t>直接访问</a:t>
            </a:r>
            <a:r>
              <a:rPr lang="zh-CN" altLang="en-US" b="1" dirty="0" smtClean="0">
                <a:solidFill>
                  <a:srgbClr val="FF0000"/>
                </a:solidFill>
                <a:latin typeface="楷体_GB2312" pitchFamily="49" charset="-122"/>
              </a:rPr>
              <a:t>。</a:t>
            </a:r>
            <a:r>
              <a:rPr lang="zh-CN" altLang="en-US" b="1" dirty="0" smtClean="0">
                <a:latin typeface="楷体_GB2312" pitchFamily="49" charset="-122"/>
              </a:rPr>
              <a:t>外存</a:t>
            </a:r>
            <a:r>
              <a:rPr lang="zh-CN" altLang="en-US" b="1" dirty="0">
                <a:latin typeface="楷体_GB2312" pitchFamily="49" charset="-122"/>
              </a:rPr>
              <a:t>中的程序，需要调入内存，才可执行。</a:t>
            </a:r>
          </a:p>
          <a:p>
            <a:pPr lvl="1"/>
            <a:r>
              <a:rPr lang="zh-CN" altLang="en-US" b="1" dirty="0">
                <a:latin typeface="楷体_GB2312" pitchFamily="49" charset="-122"/>
              </a:rPr>
              <a:t>除软盘外，一般外存容量比内存大。</a:t>
            </a:r>
          </a:p>
          <a:p>
            <a:pPr lvl="1"/>
            <a:r>
              <a:rPr lang="zh-CN" altLang="en-US" b="1" dirty="0">
                <a:latin typeface="楷体_GB2312" pitchFamily="49" charset="-122"/>
              </a:rPr>
              <a:t>外存速度比内存慢。</a:t>
            </a:r>
          </a:p>
          <a:p>
            <a:pPr lvl="1"/>
            <a:r>
              <a:rPr lang="zh-CN" altLang="en-US" b="1" dirty="0">
                <a:latin typeface="楷体_GB2312" pitchFamily="49" charset="-122"/>
              </a:rPr>
              <a:t>磁盘为磁介质存储器</a:t>
            </a:r>
          </a:p>
          <a:p>
            <a:pPr lvl="1"/>
            <a:r>
              <a:rPr lang="zh-CN" altLang="en-US" b="1" dirty="0">
                <a:latin typeface="楷体_GB2312" pitchFamily="49" charset="-122"/>
              </a:rPr>
              <a:t>光盘为光介质</a:t>
            </a:r>
            <a:r>
              <a:rPr lang="zh-CN" altLang="en-US" b="1" dirty="0" smtClean="0">
                <a:latin typeface="楷体_GB2312" pitchFamily="49" charset="-122"/>
              </a:rPr>
              <a:t>存储器</a:t>
            </a:r>
            <a:endParaRPr lang="en-US" altLang="zh-CN" b="1" dirty="0" smtClean="0">
              <a:latin typeface="楷体_GB2312" pitchFamily="49" charset="-122"/>
            </a:endParaRPr>
          </a:p>
          <a:p>
            <a:pPr lvl="1"/>
            <a:r>
              <a:rPr lang="en-US" altLang="zh-CN" b="1" dirty="0" smtClean="0">
                <a:latin typeface="楷体_GB2312" pitchFamily="49" charset="-122"/>
              </a:rPr>
              <a:t>U</a:t>
            </a:r>
            <a:r>
              <a:rPr lang="zh-CN" altLang="en-US" b="1" dirty="0" smtClean="0">
                <a:latin typeface="楷体_GB2312" pitchFamily="49" charset="-122"/>
              </a:rPr>
              <a:t>盘和</a:t>
            </a:r>
            <a:r>
              <a:rPr lang="en-US" altLang="zh-CN" b="1" dirty="0" smtClean="0">
                <a:latin typeface="楷体_GB2312" pitchFamily="49" charset="-122"/>
              </a:rPr>
              <a:t>SSD</a:t>
            </a:r>
            <a:r>
              <a:rPr lang="zh-CN" altLang="en-US" b="1" dirty="0" smtClean="0">
                <a:latin typeface="楷体_GB2312" pitchFamily="49" charset="-122"/>
              </a:rPr>
              <a:t>为半导体存储器</a:t>
            </a:r>
            <a:endParaRPr lang="en-US" altLang="zh-CN" b="1" dirty="0" smtClean="0">
              <a:latin typeface="楷体_GB2312" pitchFamily="49" charset="-122"/>
            </a:endParaRPr>
          </a:p>
          <a:p>
            <a:pPr lvl="1"/>
            <a:r>
              <a:rPr lang="zh-CN" altLang="en-US" b="1" dirty="0" smtClean="0">
                <a:solidFill>
                  <a:srgbClr val="FF0000"/>
                </a:solidFill>
                <a:latin typeface="楷体_GB2312" pitchFamily="49" charset="-122"/>
              </a:rPr>
              <a:t>磁盘磁道的排列顺序是由外向里，最外圈是</a:t>
            </a:r>
            <a:r>
              <a:rPr lang="en-US" altLang="zh-CN" b="1" dirty="0" smtClean="0">
                <a:solidFill>
                  <a:srgbClr val="FF0000"/>
                </a:solidFill>
                <a:latin typeface="楷体_GB2312" pitchFamily="49" charset="-122"/>
              </a:rPr>
              <a:t>0</a:t>
            </a:r>
            <a:r>
              <a:rPr lang="zh-CN" altLang="en-US" b="1" dirty="0" smtClean="0">
                <a:solidFill>
                  <a:srgbClr val="FF0000"/>
                </a:solidFill>
                <a:latin typeface="楷体_GB2312" pitchFamily="49" charset="-122"/>
              </a:rPr>
              <a:t>磁道</a:t>
            </a:r>
            <a:endParaRPr lang="zh-CN" altLang="en-US" b="1" dirty="0">
              <a:solidFill>
                <a:srgbClr val="FF0000"/>
              </a:solidFill>
              <a:latin typeface="楷体_GB2312" pitchFamily="49" charset="-122"/>
            </a:endParaRPr>
          </a:p>
        </p:txBody>
      </p:sp>
    </p:spTree>
    <p:extLst>
      <p:ext uri="{BB962C8B-B14F-4D97-AF65-F5344CB8AC3E}">
        <p14:creationId xmlns:p14="http://schemas.microsoft.com/office/powerpoint/2010/main" val="56083671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265667">
                                            <p:txEl>
                                              <p:pRg st="0" end="0"/>
                                            </p:txEl>
                                          </p:spTgt>
                                        </p:tgtEl>
                                        <p:attrNameLst>
                                          <p:attrName>style.visibility</p:attrName>
                                        </p:attrNameLst>
                                      </p:cBhvr>
                                      <p:to>
                                        <p:strVal val="visible"/>
                                      </p:to>
                                    </p:set>
                                    <p:anim calcmode="lin" valueType="num">
                                      <p:cBhvr additive="base">
                                        <p:cTn id="7" dur="500" fill="hold"/>
                                        <p:tgtEl>
                                          <p:spTgt spid="12656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6566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265667">
                                            <p:txEl>
                                              <p:pRg st="1" end="1"/>
                                            </p:txEl>
                                          </p:spTgt>
                                        </p:tgtEl>
                                        <p:attrNameLst>
                                          <p:attrName>style.visibility</p:attrName>
                                        </p:attrNameLst>
                                      </p:cBhvr>
                                      <p:to>
                                        <p:strVal val="visible"/>
                                      </p:to>
                                    </p:set>
                                    <p:anim calcmode="lin" valueType="num">
                                      <p:cBhvr additive="base">
                                        <p:cTn id="12" dur="500" fill="hold"/>
                                        <p:tgtEl>
                                          <p:spTgt spid="1265667">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26566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1265667">
                                            <p:txEl>
                                              <p:pRg st="2" end="2"/>
                                            </p:txEl>
                                          </p:spTgt>
                                        </p:tgtEl>
                                        <p:attrNameLst>
                                          <p:attrName>style.visibility</p:attrName>
                                        </p:attrNameLst>
                                      </p:cBhvr>
                                      <p:to>
                                        <p:strVal val="visible"/>
                                      </p:to>
                                    </p:set>
                                    <p:anim calcmode="lin" valueType="num">
                                      <p:cBhvr additive="base">
                                        <p:cTn id="17" dur="500" fill="hold"/>
                                        <p:tgtEl>
                                          <p:spTgt spid="126566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265667">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nodeType="afterEffect">
                                  <p:stCondLst>
                                    <p:cond delay="0"/>
                                  </p:stCondLst>
                                  <p:childTnLst>
                                    <p:set>
                                      <p:cBhvr>
                                        <p:cTn id="21" dur="1" fill="hold">
                                          <p:stCondLst>
                                            <p:cond delay="0"/>
                                          </p:stCondLst>
                                        </p:cTn>
                                        <p:tgtEl>
                                          <p:spTgt spid="1265667">
                                            <p:txEl>
                                              <p:pRg st="3" end="3"/>
                                            </p:txEl>
                                          </p:spTgt>
                                        </p:tgtEl>
                                        <p:attrNameLst>
                                          <p:attrName>style.visibility</p:attrName>
                                        </p:attrNameLst>
                                      </p:cBhvr>
                                      <p:to>
                                        <p:strVal val="visible"/>
                                      </p:to>
                                    </p:set>
                                    <p:anim calcmode="lin" valueType="num">
                                      <p:cBhvr additive="base">
                                        <p:cTn id="22" dur="500" fill="hold"/>
                                        <p:tgtEl>
                                          <p:spTgt spid="1265667">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265667">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nodeType="afterEffect">
                                  <p:stCondLst>
                                    <p:cond delay="0"/>
                                  </p:stCondLst>
                                  <p:childTnLst>
                                    <p:set>
                                      <p:cBhvr>
                                        <p:cTn id="26" dur="1" fill="hold">
                                          <p:stCondLst>
                                            <p:cond delay="0"/>
                                          </p:stCondLst>
                                        </p:cTn>
                                        <p:tgtEl>
                                          <p:spTgt spid="1265667">
                                            <p:txEl>
                                              <p:pRg st="4" end="4"/>
                                            </p:txEl>
                                          </p:spTgt>
                                        </p:tgtEl>
                                        <p:attrNameLst>
                                          <p:attrName>style.visibility</p:attrName>
                                        </p:attrNameLst>
                                      </p:cBhvr>
                                      <p:to>
                                        <p:strVal val="visible"/>
                                      </p:to>
                                    </p:set>
                                    <p:anim calcmode="lin" valueType="num">
                                      <p:cBhvr additive="base">
                                        <p:cTn id="27" dur="500" fill="hold"/>
                                        <p:tgtEl>
                                          <p:spTgt spid="1265667">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265667">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2" fill="hold" nodeType="afterEffect">
                                  <p:stCondLst>
                                    <p:cond delay="0"/>
                                  </p:stCondLst>
                                  <p:childTnLst>
                                    <p:set>
                                      <p:cBhvr>
                                        <p:cTn id="31" dur="1" fill="hold">
                                          <p:stCondLst>
                                            <p:cond delay="0"/>
                                          </p:stCondLst>
                                        </p:cTn>
                                        <p:tgtEl>
                                          <p:spTgt spid="1265667">
                                            <p:txEl>
                                              <p:pRg st="5" end="5"/>
                                            </p:txEl>
                                          </p:spTgt>
                                        </p:tgtEl>
                                        <p:attrNameLst>
                                          <p:attrName>style.visibility</p:attrName>
                                        </p:attrNameLst>
                                      </p:cBhvr>
                                      <p:to>
                                        <p:strVal val="visible"/>
                                      </p:to>
                                    </p:set>
                                    <p:anim calcmode="lin" valueType="num">
                                      <p:cBhvr additive="base">
                                        <p:cTn id="32" dur="500" fill="hold"/>
                                        <p:tgtEl>
                                          <p:spTgt spid="1265667">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265667">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1265667">
                                            <p:txEl>
                                              <p:pRg st="6" end="6"/>
                                            </p:txEl>
                                          </p:spTgt>
                                        </p:tgtEl>
                                        <p:attrNameLst>
                                          <p:attrName>style.visibility</p:attrName>
                                        </p:attrNameLst>
                                      </p:cBhvr>
                                      <p:to>
                                        <p:strVal val="visible"/>
                                      </p:to>
                                    </p:set>
                                    <p:anim calcmode="lin" valueType="num">
                                      <p:cBhvr additive="base">
                                        <p:cTn id="37" dur="500" fill="hold"/>
                                        <p:tgtEl>
                                          <p:spTgt spid="1265667">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265667">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1265667">
                                            <p:txEl>
                                              <p:pRg st="7" end="7"/>
                                            </p:txEl>
                                          </p:spTgt>
                                        </p:tgtEl>
                                        <p:attrNameLst>
                                          <p:attrName>style.visibility</p:attrName>
                                        </p:attrNameLst>
                                      </p:cBhvr>
                                      <p:to>
                                        <p:strVal val="visible"/>
                                      </p:to>
                                    </p:set>
                                    <p:anim calcmode="lin" valueType="num">
                                      <p:cBhvr additive="base">
                                        <p:cTn id="42" dur="500" fill="hold"/>
                                        <p:tgtEl>
                                          <p:spTgt spid="1265667">
                                            <p:txEl>
                                              <p:pRg st="7" end="7"/>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26566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0" name="Rectangle 2"/>
          <p:cNvSpPr>
            <a:spLocks noGrp="1" noChangeArrowheads="1"/>
          </p:cNvSpPr>
          <p:nvPr>
            <p:ph type="title"/>
          </p:nvPr>
        </p:nvSpPr>
        <p:spPr>
          <a:xfrm>
            <a:off x="1908175" y="71438"/>
            <a:ext cx="5543550" cy="765175"/>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存储器</a:t>
            </a:r>
          </a:p>
        </p:txBody>
      </p:sp>
      <p:sp>
        <p:nvSpPr>
          <p:cNvPr id="1266691" name="Rectangle 3"/>
          <p:cNvSpPr>
            <a:spLocks noGrp="1" noChangeArrowheads="1"/>
          </p:cNvSpPr>
          <p:nvPr>
            <p:ph type="body" sz="half" idx="1"/>
          </p:nvPr>
        </p:nvSpPr>
        <p:spPr>
          <a:xfrm>
            <a:off x="0" y="1143000"/>
            <a:ext cx="8893175" cy="4806950"/>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a:lnSpc>
                <a:spcPct val="90000"/>
              </a:lnSpc>
              <a:buFont typeface="Marlett" pitchFamily="2" charset="2"/>
              <a:buChar char="i"/>
            </a:pPr>
            <a:r>
              <a:rPr lang="zh-CN" altLang="en-US" b="1" dirty="0">
                <a:latin typeface="黑体" pitchFamily="2" charset="-122"/>
              </a:rPr>
              <a:t>与存储器有关的术语</a:t>
            </a:r>
          </a:p>
          <a:p>
            <a:pPr lvl="1">
              <a:lnSpc>
                <a:spcPct val="150000"/>
              </a:lnSpc>
            </a:pPr>
            <a:r>
              <a:rPr lang="zh-CN" altLang="en-US" sz="2000" b="1" dirty="0">
                <a:solidFill>
                  <a:schemeClr val="tx2"/>
                </a:solidFill>
                <a:latin typeface="楷体_GB2312" pitchFamily="49" charset="-122"/>
              </a:rPr>
              <a:t>位（</a:t>
            </a:r>
            <a:r>
              <a:rPr lang="en-US" altLang="zh-CN" sz="2000" b="1" dirty="0" smtClean="0">
                <a:solidFill>
                  <a:schemeClr val="tx2"/>
                </a:solidFill>
                <a:latin typeface="楷体_GB2312" pitchFamily="49" charset="-122"/>
              </a:rPr>
              <a:t>Bit</a:t>
            </a:r>
            <a:r>
              <a:rPr lang="zh-CN" altLang="en-US" sz="2000" b="1" dirty="0" smtClean="0">
                <a:solidFill>
                  <a:schemeClr val="tx2"/>
                </a:solidFill>
                <a:latin typeface="楷体_GB2312" pitchFamily="49" charset="-122"/>
              </a:rPr>
              <a:t>）</a:t>
            </a:r>
            <a:r>
              <a:rPr lang="zh-CN" altLang="en-US" sz="2000" b="1" dirty="0">
                <a:latin typeface="楷体_GB2312" pitchFamily="49" charset="-122"/>
              </a:rPr>
              <a:t>：用来存放一位二进制信息（</a:t>
            </a:r>
            <a:r>
              <a:rPr lang="en-US" altLang="zh-CN" sz="2000" b="1" dirty="0">
                <a:latin typeface="楷体_GB2312" pitchFamily="49" charset="-122"/>
              </a:rPr>
              <a:t>0</a:t>
            </a:r>
            <a:r>
              <a:rPr lang="zh-CN" altLang="en-US" sz="2000" b="1" dirty="0">
                <a:latin typeface="楷体_GB2312" pitchFamily="49" charset="-122"/>
              </a:rPr>
              <a:t>或</a:t>
            </a:r>
            <a:r>
              <a:rPr lang="en-US" altLang="zh-CN" sz="2000" b="1" dirty="0">
                <a:latin typeface="楷体_GB2312" pitchFamily="49" charset="-122"/>
              </a:rPr>
              <a:t>1</a:t>
            </a:r>
            <a:r>
              <a:rPr lang="zh-CN" altLang="en-US" sz="2000" b="1" dirty="0">
                <a:latin typeface="楷体_GB2312" pitchFamily="49" charset="-122"/>
              </a:rPr>
              <a:t>）的单位称为</a:t>
            </a:r>
            <a:r>
              <a:rPr lang="en-US" altLang="zh-CN" sz="2000" b="1" dirty="0">
                <a:latin typeface="楷体_GB2312" pitchFamily="49" charset="-122"/>
              </a:rPr>
              <a:t>1</a:t>
            </a:r>
            <a:r>
              <a:rPr lang="zh-CN" altLang="en-US" sz="2000" b="1" dirty="0">
                <a:latin typeface="楷体_GB2312" pitchFamily="49" charset="-122"/>
              </a:rPr>
              <a:t>位。位是二进制数的基本单位，也是存储器中存储信息的最小单位。</a:t>
            </a:r>
          </a:p>
          <a:p>
            <a:pPr lvl="1">
              <a:lnSpc>
                <a:spcPct val="150000"/>
              </a:lnSpc>
            </a:pPr>
            <a:r>
              <a:rPr lang="zh-CN" altLang="en-US" sz="2000" b="1" dirty="0">
                <a:solidFill>
                  <a:schemeClr val="tx2"/>
                </a:solidFill>
                <a:latin typeface="楷体_GB2312" pitchFamily="49" charset="-122"/>
              </a:rPr>
              <a:t>字节（</a:t>
            </a:r>
            <a:r>
              <a:rPr lang="en-US" altLang="zh-CN" sz="2000" b="1" dirty="0" smtClean="0">
                <a:solidFill>
                  <a:schemeClr val="tx2"/>
                </a:solidFill>
                <a:latin typeface="楷体_GB2312" pitchFamily="49" charset="-122"/>
              </a:rPr>
              <a:t>Byte</a:t>
            </a:r>
            <a:r>
              <a:rPr lang="zh-CN" altLang="en-US" sz="2000" b="1" dirty="0" smtClean="0">
                <a:solidFill>
                  <a:schemeClr val="tx2"/>
                </a:solidFill>
                <a:latin typeface="楷体_GB2312" pitchFamily="49" charset="-122"/>
              </a:rPr>
              <a:t>）</a:t>
            </a:r>
            <a:r>
              <a:rPr lang="zh-CN" altLang="en-US" sz="2000" b="1" dirty="0">
                <a:latin typeface="楷体_GB2312" pitchFamily="49" charset="-122"/>
              </a:rPr>
              <a:t>：</a:t>
            </a:r>
            <a:r>
              <a:rPr lang="en-US" altLang="zh-CN" sz="2000" b="1" dirty="0">
                <a:latin typeface="楷体_GB2312" pitchFamily="49" charset="-122"/>
              </a:rPr>
              <a:t>8</a:t>
            </a:r>
            <a:r>
              <a:rPr lang="zh-CN" altLang="en-US" sz="2000" b="1" dirty="0">
                <a:latin typeface="楷体_GB2312" pitchFamily="49" charset="-122"/>
              </a:rPr>
              <a:t>位二进制信息串称为一个字节。是计算机信息处理和存储分配的基本单位。</a:t>
            </a:r>
          </a:p>
          <a:p>
            <a:pPr lvl="1">
              <a:lnSpc>
                <a:spcPct val="150000"/>
              </a:lnSpc>
            </a:pPr>
            <a:r>
              <a:rPr lang="zh-CN" altLang="en-US" sz="2000" b="1" dirty="0">
                <a:solidFill>
                  <a:schemeClr val="tx2"/>
                </a:solidFill>
                <a:latin typeface="楷体_GB2312" pitchFamily="49" charset="-122"/>
              </a:rPr>
              <a:t>字（</a:t>
            </a:r>
            <a:r>
              <a:rPr lang="en-US" altLang="zh-CN" sz="2000" b="1" dirty="0" smtClean="0">
                <a:solidFill>
                  <a:schemeClr val="tx2"/>
                </a:solidFill>
                <a:latin typeface="楷体_GB2312" pitchFamily="49" charset="-122"/>
              </a:rPr>
              <a:t>Word</a:t>
            </a:r>
            <a:r>
              <a:rPr lang="zh-CN" altLang="en-US" sz="2000" b="1" dirty="0" smtClean="0">
                <a:solidFill>
                  <a:schemeClr val="tx2"/>
                </a:solidFill>
                <a:latin typeface="楷体_GB2312" pitchFamily="49" charset="-122"/>
              </a:rPr>
              <a:t>）</a:t>
            </a:r>
            <a:r>
              <a:rPr lang="zh-CN" altLang="en-US" sz="2000" b="1" dirty="0">
                <a:latin typeface="楷体_GB2312" pitchFamily="49" charset="-122"/>
              </a:rPr>
              <a:t>：由一个或多个字节组成的，作为一个整体进行存取的一个数据称为一个字。</a:t>
            </a:r>
          </a:p>
          <a:p>
            <a:pPr lvl="1">
              <a:lnSpc>
                <a:spcPct val="150000"/>
              </a:lnSpc>
            </a:pPr>
            <a:r>
              <a:rPr lang="zh-CN" altLang="en-US" sz="2000" b="1" dirty="0">
                <a:solidFill>
                  <a:schemeClr val="tx2"/>
                </a:solidFill>
                <a:latin typeface="楷体_GB2312" pitchFamily="49" charset="-122"/>
              </a:rPr>
              <a:t>存储单元</a:t>
            </a:r>
            <a:r>
              <a:rPr lang="zh-CN" altLang="en-US" sz="2000" b="1" dirty="0">
                <a:latin typeface="楷体_GB2312" pitchFamily="49" charset="-122"/>
              </a:rPr>
              <a:t>：作为一个存取单位进行存储信息的地方。 </a:t>
            </a:r>
          </a:p>
        </p:txBody>
      </p:sp>
    </p:spTree>
    <p:extLst>
      <p:ext uri="{BB962C8B-B14F-4D97-AF65-F5344CB8AC3E}">
        <p14:creationId xmlns:p14="http://schemas.microsoft.com/office/powerpoint/2010/main" val="2680149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266691">
                                            <p:txEl>
                                              <p:pRg st="0" end="0"/>
                                            </p:txEl>
                                          </p:spTgt>
                                        </p:tgtEl>
                                        <p:attrNameLst>
                                          <p:attrName>style.visibility</p:attrName>
                                        </p:attrNameLst>
                                      </p:cBhvr>
                                      <p:to>
                                        <p:strVal val="visible"/>
                                      </p:to>
                                    </p:set>
                                    <p:anim calcmode="lin" valueType="num">
                                      <p:cBhvr>
                                        <p:cTn id="7" dur="1000" fill="hold"/>
                                        <p:tgtEl>
                                          <p:spTgt spid="1266691">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26669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66691">
                                            <p:txEl>
                                              <p:pRg st="0" end="0"/>
                                            </p:txEl>
                                          </p:spTgt>
                                        </p:tgtEl>
                                      </p:cBhvr>
                                    </p:animEffect>
                                  </p:child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266691">
                                            <p:txEl>
                                              <p:pRg st="1" end="1"/>
                                            </p:txEl>
                                          </p:spTgt>
                                        </p:tgtEl>
                                        <p:attrNameLst>
                                          <p:attrName>style.visibility</p:attrName>
                                        </p:attrNameLst>
                                      </p:cBhvr>
                                      <p:to>
                                        <p:strVal val="visible"/>
                                      </p:to>
                                    </p:set>
                                    <p:anim calcmode="lin" valueType="num">
                                      <p:cBhvr>
                                        <p:cTn id="13" dur="1000" fill="hold"/>
                                        <p:tgtEl>
                                          <p:spTgt spid="1266691">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1266691">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266691">
                                            <p:txEl>
                                              <p:pRg st="1" end="1"/>
                                            </p:txEl>
                                          </p:spTgt>
                                        </p:tgtEl>
                                      </p:cBhvr>
                                    </p:animEffect>
                                  </p:childTnLst>
                                </p:cTn>
                              </p:par>
                            </p:childTnLst>
                          </p:cTn>
                        </p:par>
                        <p:par>
                          <p:cTn id="16" fill="hold" nodeType="afterGroup">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1266691">
                                            <p:txEl>
                                              <p:pRg st="2" end="2"/>
                                            </p:txEl>
                                          </p:spTgt>
                                        </p:tgtEl>
                                        <p:attrNameLst>
                                          <p:attrName>style.visibility</p:attrName>
                                        </p:attrNameLst>
                                      </p:cBhvr>
                                      <p:to>
                                        <p:strVal val="visible"/>
                                      </p:to>
                                    </p:set>
                                    <p:anim calcmode="lin" valueType="num">
                                      <p:cBhvr>
                                        <p:cTn id="19" dur="1000" fill="hold"/>
                                        <p:tgtEl>
                                          <p:spTgt spid="1266691">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1266691">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266691">
                                            <p:txEl>
                                              <p:pRg st="2" end="2"/>
                                            </p:txEl>
                                          </p:spTgt>
                                        </p:tgtEl>
                                      </p:cBhvr>
                                    </p:animEffect>
                                  </p:childTnLst>
                                </p:cTn>
                              </p:par>
                            </p:childTnLst>
                          </p:cTn>
                        </p:par>
                        <p:par>
                          <p:cTn id="22" fill="hold" nodeType="afterGroup">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1266691">
                                            <p:txEl>
                                              <p:pRg st="3" end="3"/>
                                            </p:txEl>
                                          </p:spTgt>
                                        </p:tgtEl>
                                        <p:attrNameLst>
                                          <p:attrName>style.visibility</p:attrName>
                                        </p:attrNameLst>
                                      </p:cBhvr>
                                      <p:to>
                                        <p:strVal val="visible"/>
                                      </p:to>
                                    </p:set>
                                    <p:anim calcmode="lin" valueType="num">
                                      <p:cBhvr>
                                        <p:cTn id="25" dur="1000" fill="hold"/>
                                        <p:tgtEl>
                                          <p:spTgt spid="1266691">
                                            <p:txEl>
                                              <p:pRg st="3" end="3"/>
                                            </p:txEl>
                                          </p:spTgt>
                                        </p:tgtEl>
                                        <p:attrNameLst>
                                          <p:attrName>ppt_w</p:attrName>
                                        </p:attrNameLst>
                                      </p:cBhvr>
                                      <p:tavLst>
                                        <p:tav tm="0">
                                          <p:val>
                                            <p:strVal val="#ppt_w+.3"/>
                                          </p:val>
                                        </p:tav>
                                        <p:tav tm="100000">
                                          <p:val>
                                            <p:strVal val="#ppt_w"/>
                                          </p:val>
                                        </p:tav>
                                      </p:tavLst>
                                    </p:anim>
                                    <p:anim calcmode="lin" valueType="num">
                                      <p:cBhvr>
                                        <p:cTn id="26" dur="1000" fill="hold"/>
                                        <p:tgtEl>
                                          <p:spTgt spid="1266691">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1266691">
                                            <p:txEl>
                                              <p:pRg st="3" end="3"/>
                                            </p:txEl>
                                          </p:spTgt>
                                        </p:tgtEl>
                                      </p:cBhvr>
                                    </p:animEffect>
                                  </p:childTnLst>
                                </p:cTn>
                              </p:par>
                            </p:childTnLst>
                          </p:cTn>
                        </p:par>
                        <p:par>
                          <p:cTn id="28" fill="hold" nodeType="afterGroup">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1266691">
                                            <p:txEl>
                                              <p:pRg st="4" end="4"/>
                                            </p:txEl>
                                          </p:spTgt>
                                        </p:tgtEl>
                                        <p:attrNameLst>
                                          <p:attrName>style.visibility</p:attrName>
                                        </p:attrNameLst>
                                      </p:cBhvr>
                                      <p:to>
                                        <p:strVal val="visible"/>
                                      </p:to>
                                    </p:set>
                                    <p:anim calcmode="lin" valueType="num">
                                      <p:cBhvr>
                                        <p:cTn id="31" dur="1000" fill="hold"/>
                                        <p:tgtEl>
                                          <p:spTgt spid="1266691">
                                            <p:txEl>
                                              <p:pRg st="4" end="4"/>
                                            </p:txEl>
                                          </p:spTgt>
                                        </p:tgtEl>
                                        <p:attrNameLst>
                                          <p:attrName>ppt_w</p:attrName>
                                        </p:attrNameLst>
                                      </p:cBhvr>
                                      <p:tavLst>
                                        <p:tav tm="0">
                                          <p:val>
                                            <p:strVal val="#ppt_w+.3"/>
                                          </p:val>
                                        </p:tav>
                                        <p:tav tm="100000">
                                          <p:val>
                                            <p:strVal val="#ppt_w"/>
                                          </p:val>
                                        </p:tav>
                                      </p:tavLst>
                                    </p:anim>
                                    <p:anim calcmode="lin" valueType="num">
                                      <p:cBhvr>
                                        <p:cTn id="32" dur="1000" fill="hold"/>
                                        <p:tgtEl>
                                          <p:spTgt spid="1266691">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12666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714" name="Rectangle 2"/>
          <p:cNvSpPr>
            <a:spLocks noGrp="1" noChangeArrowheads="1"/>
          </p:cNvSpPr>
          <p:nvPr>
            <p:ph type="title"/>
          </p:nvPr>
        </p:nvSpPr>
        <p:spPr>
          <a:xfrm>
            <a:off x="2017713" y="0"/>
            <a:ext cx="5146675" cy="908050"/>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存储器</a:t>
            </a:r>
          </a:p>
        </p:txBody>
      </p:sp>
      <p:sp>
        <p:nvSpPr>
          <p:cNvPr id="1267715" name="Rectangle 3"/>
          <p:cNvSpPr>
            <a:spLocks noGrp="1" noChangeArrowheads="1"/>
          </p:cNvSpPr>
          <p:nvPr>
            <p:ph type="body" sz="half" idx="1"/>
          </p:nvPr>
        </p:nvSpPr>
        <p:spPr>
          <a:xfrm>
            <a:off x="0" y="1052513"/>
            <a:ext cx="9142413" cy="5040312"/>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a:lnSpc>
                <a:spcPct val="120000"/>
              </a:lnSpc>
              <a:buFont typeface="Marlett" pitchFamily="2" charset="2"/>
              <a:buChar char="i"/>
            </a:pPr>
            <a:r>
              <a:rPr lang="zh-CN" altLang="en-US" sz="2700" b="1" dirty="0">
                <a:latin typeface="黑体" pitchFamily="2" charset="-122"/>
              </a:rPr>
              <a:t>与存储器有关的术语</a:t>
            </a:r>
          </a:p>
          <a:p>
            <a:pPr lvl="1">
              <a:lnSpc>
                <a:spcPct val="120000"/>
              </a:lnSpc>
            </a:pPr>
            <a:r>
              <a:rPr lang="zh-CN" altLang="en-US" sz="2000" b="1" dirty="0">
                <a:solidFill>
                  <a:schemeClr val="tx2"/>
                </a:solidFill>
                <a:latin typeface="楷体_GB2312" pitchFamily="49" charset="-122"/>
              </a:rPr>
              <a:t>地址</a:t>
            </a:r>
            <a:r>
              <a:rPr lang="zh-CN" altLang="en-US" sz="1800" b="1" dirty="0">
                <a:latin typeface="楷体_GB2312" pitchFamily="49" charset="-122"/>
              </a:rPr>
              <a:t>：存储单元存放一个字节，其单元编号为字节地址，存储单元存放一个字，其单元编号为字地址。</a:t>
            </a:r>
          </a:p>
          <a:p>
            <a:pPr lvl="1">
              <a:lnSpc>
                <a:spcPct val="120000"/>
              </a:lnSpc>
            </a:pPr>
            <a:r>
              <a:rPr lang="zh-CN" altLang="en-US" sz="2000" b="1" dirty="0">
                <a:solidFill>
                  <a:schemeClr val="tx2"/>
                </a:solidFill>
                <a:latin typeface="楷体_GB2312" pitchFamily="49" charset="-122"/>
              </a:rPr>
              <a:t>存储容量</a:t>
            </a:r>
            <a:r>
              <a:rPr lang="zh-CN" altLang="en-US" sz="1800" b="1" dirty="0">
                <a:latin typeface="楷体_GB2312" pitchFamily="49" charset="-122"/>
              </a:rPr>
              <a:t>：存储器中存储单元的总数称为存储容量。通常其单位用字节（</a:t>
            </a:r>
            <a:r>
              <a:rPr lang="en-US" altLang="zh-CN" sz="1800" b="1" dirty="0" smtClean="0">
                <a:latin typeface="楷体_GB2312" pitchFamily="49" charset="-122"/>
              </a:rPr>
              <a:t>Byte</a:t>
            </a:r>
            <a:r>
              <a:rPr lang="zh-CN" altLang="en-US" sz="1800" b="1" dirty="0" smtClean="0">
                <a:latin typeface="楷体_GB2312" pitchFamily="49" charset="-122"/>
              </a:rPr>
              <a:t>简写</a:t>
            </a:r>
            <a:r>
              <a:rPr lang="en-US" altLang="zh-CN" sz="1800" b="1" dirty="0">
                <a:latin typeface="楷体_GB2312" pitchFamily="49" charset="-122"/>
              </a:rPr>
              <a:t>B</a:t>
            </a:r>
            <a:r>
              <a:rPr lang="zh-CN" altLang="en-US" sz="1800" b="1" dirty="0">
                <a:latin typeface="楷体_GB2312" pitchFamily="49" charset="-122"/>
              </a:rPr>
              <a:t>）表示。</a:t>
            </a:r>
          </a:p>
          <a:p>
            <a:pPr lvl="1">
              <a:lnSpc>
                <a:spcPct val="120000"/>
              </a:lnSpc>
            </a:pPr>
            <a:r>
              <a:rPr lang="zh-CN" altLang="en-US" sz="2000" b="1" dirty="0">
                <a:solidFill>
                  <a:schemeClr val="tx2"/>
                </a:solidFill>
                <a:latin typeface="楷体_GB2312" pitchFamily="49" charset="-122"/>
              </a:rPr>
              <a:t>存取周期</a:t>
            </a:r>
            <a:r>
              <a:rPr lang="zh-CN" altLang="en-US" sz="1800" b="1" dirty="0">
                <a:latin typeface="楷体_GB2312" pitchFamily="49" charset="-122"/>
              </a:rPr>
              <a:t>：存储器的两个基本操作为读取和写入。从存储器中存取一个字到能够再存取下一个字所需的时间称为存取周期。</a:t>
            </a:r>
          </a:p>
          <a:p>
            <a:pPr lvl="1">
              <a:lnSpc>
                <a:spcPct val="120000"/>
              </a:lnSpc>
            </a:pPr>
            <a:r>
              <a:rPr lang="zh-CN" altLang="en-US" sz="2000" b="1" dirty="0">
                <a:solidFill>
                  <a:schemeClr val="tx2"/>
                </a:solidFill>
                <a:latin typeface="楷体_GB2312" pitchFamily="49" charset="-122"/>
              </a:rPr>
              <a:t>存储单位</a:t>
            </a:r>
            <a:r>
              <a:rPr lang="zh-CN" altLang="en-US" sz="1800" b="1" dirty="0">
                <a:latin typeface="楷体_GB2312" pitchFamily="49" charset="-122"/>
              </a:rPr>
              <a:t> </a:t>
            </a:r>
          </a:p>
          <a:p>
            <a:pPr lvl="2">
              <a:lnSpc>
                <a:spcPct val="80000"/>
              </a:lnSpc>
            </a:pPr>
            <a:r>
              <a:rPr lang="en-US" altLang="zh-CN" sz="2200" b="1" dirty="0">
                <a:latin typeface="楷体_GB2312" pitchFamily="49" charset="-122"/>
              </a:rPr>
              <a:t>1KB=2</a:t>
            </a:r>
            <a:r>
              <a:rPr lang="en-US" altLang="zh-CN" sz="2200" b="1" baseline="30000" dirty="0">
                <a:latin typeface="楷体_GB2312" pitchFamily="49" charset="-122"/>
              </a:rPr>
              <a:t>10</a:t>
            </a:r>
            <a:r>
              <a:rPr lang="en-US" altLang="zh-CN" sz="2200" b="1" dirty="0">
                <a:latin typeface="楷体_GB2312" pitchFamily="49" charset="-122"/>
              </a:rPr>
              <a:t> B=1024B</a:t>
            </a:r>
          </a:p>
          <a:p>
            <a:pPr lvl="2">
              <a:lnSpc>
                <a:spcPct val="80000"/>
              </a:lnSpc>
            </a:pPr>
            <a:r>
              <a:rPr lang="en-US" altLang="zh-CN" sz="2200" b="1" dirty="0">
                <a:latin typeface="楷体_GB2312" pitchFamily="49" charset="-122"/>
              </a:rPr>
              <a:t>1MB=2</a:t>
            </a:r>
            <a:r>
              <a:rPr lang="en-US" altLang="zh-CN" sz="2200" b="1" baseline="30000" dirty="0">
                <a:latin typeface="楷体_GB2312" pitchFamily="49" charset="-122"/>
              </a:rPr>
              <a:t>10</a:t>
            </a:r>
            <a:r>
              <a:rPr lang="en-US" altLang="zh-CN" sz="2200" b="1" dirty="0">
                <a:latin typeface="楷体_GB2312" pitchFamily="49" charset="-122"/>
              </a:rPr>
              <a:t> KB=1024KB   </a:t>
            </a:r>
          </a:p>
          <a:p>
            <a:pPr lvl="2">
              <a:lnSpc>
                <a:spcPct val="80000"/>
              </a:lnSpc>
            </a:pPr>
            <a:r>
              <a:rPr lang="en-US" altLang="zh-CN" sz="2200" b="1" dirty="0">
                <a:latin typeface="楷体_GB2312" pitchFamily="49" charset="-122"/>
              </a:rPr>
              <a:t>1GB=2</a:t>
            </a:r>
            <a:r>
              <a:rPr lang="en-US" altLang="zh-CN" sz="2200" b="1" baseline="30000" dirty="0">
                <a:latin typeface="楷体_GB2312" pitchFamily="49" charset="-122"/>
              </a:rPr>
              <a:t>10</a:t>
            </a:r>
            <a:r>
              <a:rPr lang="en-US" altLang="zh-CN" sz="2200" b="1" dirty="0">
                <a:latin typeface="楷体_GB2312" pitchFamily="49" charset="-122"/>
              </a:rPr>
              <a:t> MB=1024MB </a:t>
            </a:r>
          </a:p>
          <a:p>
            <a:pPr lvl="2">
              <a:lnSpc>
                <a:spcPct val="80000"/>
              </a:lnSpc>
            </a:pPr>
            <a:r>
              <a:rPr lang="en-US" altLang="zh-CN" sz="2200" b="1" dirty="0">
                <a:latin typeface="楷体_GB2312" pitchFamily="49" charset="-122"/>
              </a:rPr>
              <a:t>1TB=2</a:t>
            </a:r>
            <a:r>
              <a:rPr lang="en-US" altLang="zh-CN" sz="2200" b="1" baseline="30000" dirty="0">
                <a:latin typeface="楷体_GB2312" pitchFamily="49" charset="-122"/>
              </a:rPr>
              <a:t>10</a:t>
            </a:r>
            <a:r>
              <a:rPr lang="en-US" altLang="zh-CN" sz="2200" b="1" dirty="0">
                <a:latin typeface="楷体_GB2312" pitchFamily="49" charset="-122"/>
              </a:rPr>
              <a:t> GB=1024GB  </a:t>
            </a:r>
          </a:p>
          <a:p>
            <a:pPr lvl="2">
              <a:lnSpc>
                <a:spcPct val="80000"/>
              </a:lnSpc>
            </a:pPr>
            <a:r>
              <a:rPr lang="en-US" altLang="zh-CN" b="1" dirty="0">
                <a:latin typeface="楷体_GB2312" pitchFamily="49" charset="-122"/>
              </a:rPr>
              <a:t>1PB=2</a:t>
            </a:r>
            <a:r>
              <a:rPr lang="en-US" altLang="zh-CN" b="1" baseline="30000" dirty="0">
                <a:latin typeface="楷体_GB2312" pitchFamily="49" charset="-122"/>
              </a:rPr>
              <a:t>10 </a:t>
            </a:r>
            <a:r>
              <a:rPr lang="en-US" altLang="zh-CN" b="1" dirty="0">
                <a:latin typeface="楷体_GB2312" pitchFamily="49" charset="-122"/>
              </a:rPr>
              <a:t>TB=1024TB</a:t>
            </a:r>
            <a:endParaRPr lang="en-US" altLang="zh-CN" sz="2200" b="1" dirty="0">
              <a:latin typeface="楷体_GB2312" pitchFamily="49" charset="-122"/>
            </a:endParaRPr>
          </a:p>
        </p:txBody>
      </p:sp>
    </p:spTree>
    <p:extLst>
      <p:ext uri="{BB962C8B-B14F-4D97-AF65-F5344CB8AC3E}">
        <p14:creationId xmlns:p14="http://schemas.microsoft.com/office/powerpoint/2010/main" val="2300464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267715">
                                            <p:txEl>
                                              <p:pRg st="0" end="0"/>
                                            </p:txEl>
                                          </p:spTgt>
                                        </p:tgtEl>
                                        <p:attrNameLst>
                                          <p:attrName>style.visibility</p:attrName>
                                        </p:attrNameLst>
                                      </p:cBhvr>
                                      <p:to>
                                        <p:strVal val="visible"/>
                                      </p:to>
                                    </p:set>
                                    <p:anim calcmode="lin" valueType="num">
                                      <p:cBhvr>
                                        <p:cTn id="7" dur="500" fill="hold"/>
                                        <p:tgtEl>
                                          <p:spTgt spid="12677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67715">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1267715">
                                            <p:txEl>
                                              <p:pRg st="1" end="1"/>
                                            </p:txEl>
                                          </p:spTgt>
                                        </p:tgtEl>
                                        <p:attrNameLst>
                                          <p:attrName>style.visibility</p:attrName>
                                        </p:attrNameLst>
                                      </p:cBhvr>
                                      <p:to>
                                        <p:strVal val="visible"/>
                                      </p:to>
                                    </p:set>
                                    <p:anim calcmode="lin" valueType="num">
                                      <p:cBhvr>
                                        <p:cTn id="12" dur="500" fill="hold"/>
                                        <p:tgtEl>
                                          <p:spTgt spid="126771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267715">
                                            <p:txEl>
                                              <p:pRg st="1" end="1"/>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267715">
                                            <p:txEl>
                                              <p:pRg st="2" end="2"/>
                                            </p:txEl>
                                          </p:spTgt>
                                        </p:tgtEl>
                                        <p:attrNameLst>
                                          <p:attrName>style.visibility</p:attrName>
                                        </p:attrNameLst>
                                      </p:cBhvr>
                                      <p:to>
                                        <p:strVal val="visible"/>
                                      </p:to>
                                    </p:set>
                                    <p:anim calcmode="lin" valueType="num">
                                      <p:cBhvr>
                                        <p:cTn id="17" dur="500" fill="hold"/>
                                        <p:tgtEl>
                                          <p:spTgt spid="126771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267715">
                                            <p:txEl>
                                              <p:pRg st="2" end="2"/>
                                            </p:txEl>
                                          </p:spTgt>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nodeType="afterEffect">
                                  <p:stCondLst>
                                    <p:cond delay="0"/>
                                  </p:stCondLst>
                                  <p:childTnLst>
                                    <p:set>
                                      <p:cBhvr>
                                        <p:cTn id="21" dur="1" fill="hold">
                                          <p:stCondLst>
                                            <p:cond delay="0"/>
                                          </p:stCondLst>
                                        </p:cTn>
                                        <p:tgtEl>
                                          <p:spTgt spid="1267715">
                                            <p:txEl>
                                              <p:pRg st="3" end="3"/>
                                            </p:txEl>
                                          </p:spTgt>
                                        </p:tgtEl>
                                        <p:attrNameLst>
                                          <p:attrName>style.visibility</p:attrName>
                                        </p:attrNameLst>
                                      </p:cBhvr>
                                      <p:to>
                                        <p:strVal val="visible"/>
                                      </p:to>
                                    </p:set>
                                    <p:anim calcmode="lin" valueType="num">
                                      <p:cBhvr>
                                        <p:cTn id="22" dur="500" fill="hold"/>
                                        <p:tgtEl>
                                          <p:spTgt spid="126771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267715">
                                            <p:txEl>
                                              <p:pRg st="3" end="3"/>
                                            </p:txEl>
                                          </p:spTgt>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2000"/>
                            </p:stCondLst>
                            <p:childTnLst>
                              <p:par>
                                <p:cTn id="25" presetID="17" presetClass="entr" presetSubtype="10" fill="hold" nodeType="afterEffect">
                                  <p:stCondLst>
                                    <p:cond delay="0"/>
                                  </p:stCondLst>
                                  <p:childTnLst>
                                    <p:set>
                                      <p:cBhvr>
                                        <p:cTn id="26" dur="1" fill="hold">
                                          <p:stCondLst>
                                            <p:cond delay="0"/>
                                          </p:stCondLst>
                                        </p:cTn>
                                        <p:tgtEl>
                                          <p:spTgt spid="1267715">
                                            <p:txEl>
                                              <p:pRg st="4" end="4"/>
                                            </p:txEl>
                                          </p:spTgt>
                                        </p:tgtEl>
                                        <p:attrNameLst>
                                          <p:attrName>style.visibility</p:attrName>
                                        </p:attrNameLst>
                                      </p:cBhvr>
                                      <p:to>
                                        <p:strVal val="visible"/>
                                      </p:to>
                                    </p:set>
                                    <p:anim calcmode="lin" valueType="num">
                                      <p:cBhvr>
                                        <p:cTn id="27" dur="500" fill="hold"/>
                                        <p:tgtEl>
                                          <p:spTgt spid="1267715">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267715">
                                            <p:txEl>
                                              <p:pRg st="4" end="4"/>
                                            </p:txEl>
                                          </p:spTgt>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2500"/>
                            </p:stCondLst>
                            <p:childTnLst>
                              <p:par>
                                <p:cTn id="30" presetID="17" presetClass="entr" presetSubtype="10" fill="hold" nodeType="afterEffect">
                                  <p:stCondLst>
                                    <p:cond delay="0"/>
                                  </p:stCondLst>
                                  <p:childTnLst>
                                    <p:set>
                                      <p:cBhvr>
                                        <p:cTn id="31" dur="1" fill="hold">
                                          <p:stCondLst>
                                            <p:cond delay="0"/>
                                          </p:stCondLst>
                                        </p:cTn>
                                        <p:tgtEl>
                                          <p:spTgt spid="1267715">
                                            <p:txEl>
                                              <p:pRg st="5" end="5"/>
                                            </p:txEl>
                                          </p:spTgt>
                                        </p:tgtEl>
                                        <p:attrNameLst>
                                          <p:attrName>style.visibility</p:attrName>
                                        </p:attrNameLst>
                                      </p:cBhvr>
                                      <p:to>
                                        <p:strVal val="visible"/>
                                      </p:to>
                                    </p:set>
                                    <p:anim calcmode="lin" valueType="num">
                                      <p:cBhvr>
                                        <p:cTn id="32" dur="500" fill="hold"/>
                                        <p:tgtEl>
                                          <p:spTgt spid="1267715">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1267715">
                                            <p:txEl>
                                              <p:pRg st="5" end="5"/>
                                            </p:txEl>
                                          </p:spTgt>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3000"/>
                            </p:stCondLst>
                            <p:childTnLst>
                              <p:par>
                                <p:cTn id="35" presetID="17" presetClass="entr" presetSubtype="10" fill="hold" nodeType="afterEffect">
                                  <p:stCondLst>
                                    <p:cond delay="0"/>
                                  </p:stCondLst>
                                  <p:childTnLst>
                                    <p:set>
                                      <p:cBhvr>
                                        <p:cTn id="36" dur="1" fill="hold">
                                          <p:stCondLst>
                                            <p:cond delay="0"/>
                                          </p:stCondLst>
                                        </p:cTn>
                                        <p:tgtEl>
                                          <p:spTgt spid="1267715">
                                            <p:txEl>
                                              <p:pRg st="6" end="6"/>
                                            </p:txEl>
                                          </p:spTgt>
                                        </p:tgtEl>
                                        <p:attrNameLst>
                                          <p:attrName>style.visibility</p:attrName>
                                        </p:attrNameLst>
                                      </p:cBhvr>
                                      <p:to>
                                        <p:strVal val="visible"/>
                                      </p:to>
                                    </p:set>
                                    <p:anim calcmode="lin" valueType="num">
                                      <p:cBhvr>
                                        <p:cTn id="37" dur="500" fill="hold"/>
                                        <p:tgtEl>
                                          <p:spTgt spid="1267715">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267715">
                                            <p:txEl>
                                              <p:pRg st="6" end="6"/>
                                            </p:txEl>
                                          </p:spTgt>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3500"/>
                            </p:stCondLst>
                            <p:childTnLst>
                              <p:par>
                                <p:cTn id="40" presetID="17" presetClass="entr" presetSubtype="10" fill="hold" nodeType="afterEffect">
                                  <p:stCondLst>
                                    <p:cond delay="0"/>
                                  </p:stCondLst>
                                  <p:childTnLst>
                                    <p:set>
                                      <p:cBhvr>
                                        <p:cTn id="41" dur="1" fill="hold">
                                          <p:stCondLst>
                                            <p:cond delay="0"/>
                                          </p:stCondLst>
                                        </p:cTn>
                                        <p:tgtEl>
                                          <p:spTgt spid="1267715">
                                            <p:txEl>
                                              <p:pRg st="7" end="7"/>
                                            </p:txEl>
                                          </p:spTgt>
                                        </p:tgtEl>
                                        <p:attrNameLst>
                                          <p:attrName>style.visibility</p:attrName>
                                        </p:attrNameLst>
                                      </p:cBhvr>
                                      <p:to>
                                        <p:strVal val="visible"/>
                                      </p:to>
                                    </p:set>
                                    <p:anim calcmode="lin" valueType="num">
                                      <p:cBhvr>
                                        <p:cTn id="42" dur="500" fill="hold"/>
                                        <p:tgtEl>
                                          <p:spTgt spid="1267715">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1267715">
                                            <p:txEl>
                                              <p:pRg st="7" end="7"/>
                                            </p:txEl>
                                          </p:spTgt>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4000"/>
                            </p:stCondLst>
                            <p:childTnLst>
                              <p:par>
                                <p:cTn id="45" presetID="17" presetClass="entr" presetSubtype="10" fill="hold" nodeType="afterEffect">
                                  <p:stCondLst>
                                    <p:cond delay="0"/>
                                  </p:stCondLst>
                                  <p:childTnLst>
                                    <p:set>
                                      <p:cBhvr>
                                        <p:cTn id="46" dur="1" fill="hold">
                                          <p:stCondLst>
                                            <p:cond delay="0"/>
                                          </p:stCondLst>
                                        </p:cTn>
                                        <p:tgtEl>
                                          <p:spTgt spid="1267715">
                                            <p:txEl>
                                              <p:pRg st="8" end="8"/>
                                            </p:txEl>
                                          </p:spTgt>
                                        </p:tgtEl>
                                        <p:attrNameLst>
                                          <p:attrName>style.visibility</p:attrName>
                                        </p:attrNameLst>
                                      </p:cBhvr>
                                      <p:to>
                                        <p:strVal val="visible"/>
                                      </p:to>
                                    </p:set>
                                    <p:anim calcmode="lin" valueType="num">
                                      <p:cBhvr>
                                        <p:cTn id="47" dur="500" fill="hold"/>
                                        <p:tgtEl>
                                          <p:spTgt spid="1267715">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1267715">
                                            <p:txEl>
                                              <p:pRg st="8" end="8"/>
                                            </p:txEl>
                                          </p:spTgt>
                                        </p:tgtEl>
                                        <p:attrNameLst>
                                          <p:attrName>ppt_h</p:attrName>
                                        </p:attrNameLst>
                                      </p:cBhvr>
                                      <p:tavLst>
                                        <p:tav tm="0">
                                          <p:val>
                                            <p:strVal val="#ppt_h"/>
                                          </p:val>
                                        </p:tav>
                                        <p:tav tm="100000">
                                          <p:val>
                                            <p:strVal val="#ppt_h"/>
                                          </p:val>
                                        </p:tav>
                                      </p:tavLst>
                                    </p:anim>
                                  </p:childTnLst>
                                </p:cTn>
                              </p:par>
                            </p:childTnLst>
                          </p:cTn>
                        </p:par>
                        <p:par>
                          <p:cTn id="49" fill="hold" nodeType="afterGroup">
                            <p:stCondLst>
                              <p:cond delay="4500"/>
                            </p:stCondLst>
                            <p:childTnLst>
                              <p:par>
                                <p:cTn id="50" presetID="17" presetClass="entr" presetSubtype="10" fill="hold" nodeType="afterEffect">
                                  <p:stCondLst>
                                    <p:cond delay="0"/>
                                  </p:stCondLst>
                                  <p:childTnLst>
                                    <p:set>
                                      <p:cBhvr>
                                        <p:cTn id="51" dur="1" fill="hold">
                                          <p:stCondLst>
                                            <p:cond delay="0"/>
                                          </p:stCondLst>
                                        </p:cTn>
                                        <p:tgtEl>
                                          <p:spTgt spid="1267715">
                                            <p:txEl>
                                              <p:pRg st="9" end="9"/>
                                            </p:txEl>
                                          </p:spTgt>
                                        </p:tgtEl>
                                        <p:attrNameLst>
                                          <p:attrName>style.visibility</p:attrName>
                                        </p:attrNameLst>
                                      </p:cBhvr>
                                      <p:to>
                                        <p:strVal val="visible"/>
                                      </p:to>
                                    </p:set>
                                    <p:anim calcmode="lin" valueType="num">
                                      <p:cBhvr>
                                        <p:cTn id="52" dur="500" fill="hold"/>
                                        <p:tgtEl>
                                          <p:spTgt spid="1267715">
                                            <p:txEl>
                                              <p:pRg st="9" end="9"/>
                                            </p:txEl>
                                          </p:spTgt>
                                        </p:tgtEl>
                                        <p:attrNameLst>
                                          <p:attrName>ppt_w</p:attrName>
                                        </p:attrNameLst>
                                      </p:cBhvr>
                                      <p:tavLst>
                                        <p:tav tm="0">
                                          <p:val>
                                            <p:fltVal val="0"/>
                                          </p:val>
                                        </p:tav>
                                        <p:tav tm="100000">
                                          <p:val>
                                            <p:strVal val="#ppt_w"/>
                                          </p:val>
                                        </p:tav>
                                      </p:tavLst>
                                    </p:anim>
                                    <p:anim calcmode="lin" valueType="num">
                                      <p:cBhvr>
                                        <p:cTn id="53" dur="500" fill="hold"/>
                                        <p:tgtEl>
                                          <p:spTgt spid="1267715">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2FB5FEDA-83C3-42F0-B3AD-F99CD6CF173E}" type="slidenum">
              <a:rPr lang="en-US" altLang="zh-CN"/>
              <a:pPr/>
              <a:t>23</a:t>
            </a:fld>
            <a:endParaRPr lang="en-US" altLang="zh-CN"/>
          </a:p>
        </p:txBody>
      </p:sp>
      <p:sp>
        <p:nvSpPr>
          <p:cNvPr id="1268738" name="Rectangle 2"/>
          <p:cNvSpPr>
            <a:spLocks noGrp="1" noChangeArrowheads="1"/>
          </p:cNvSpPr>
          <p:nvPr>
            <p:ph type="title"/>
          </p:nvPr>
        </p:nvSpPr>
        <p:spPr>
          <a:xfrm>
            <a:off x="1331913" y="115888"/>
            <a:ext cx="6227762" cy="800100"/>
          </a:xfrm>
        </p:spPr>
        <p:txBody>
          <a:bodyPr/>
          <a:lstStyle/>
          <a:p>
            <a:r>
              <a:rPr lang="zh-CN" altLang="en-US" b="0">
                <a:effectLst>
                  <a:outerShdw blurRad="38100" dist="38100" dir="2700000" algn="tl">
                    <a:srgbClr val="C0C0C0"/>
                  </a:outerShdw>
                </a:effectLst>
                <a:latin typeface="华文琥珀" pitchFamily="2" charset="-122"/>
              </a:rPr>
              <a:t>存储器</a:t>
            </a:r>
          </a:p>
        </p:txBody>
      </p:sp>
      <p:pic>
        <p:nvPicPr>
          <p:cNvPr id="12687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2875"/>
            <a:ext cx="720090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8749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ED6F5541-31A6-4B93-9B51-FC0603A6B8F5}" type="slidenum">
              <a:rPr lang="en-US" altLang="zh-CN"/>
              <a:pPr/>
              <a:t>24</a:t>
            </a:fld>
            <a:endParaRPr lang="en-US" altLang="zh-CN"/>
          </a:p>
        </p:txBody>
      </p:sp>
      <p:sp>
        <p:nvSpPr>
          <p:cNvPr id="1269762" name="Rectangle 2"/>
          <p:cNvSpPr>
            <a:spLocks noGrp="1" noChangeArrowheads="1"/>
          </p:cNvSpPr>
          <p:nvPr>
            <p:ph type="title"/>
          </p:nvPr>
        </p:nvSpPr>
        <p:spPr>
          <a:xfrm>
            <a:off x="2087563" y="0"/>
            <a:ext cx="5364162" cy="836613"/>
          </a:xfrm>
        </p:spPr>
        <p:txBody>
          <a:bodyPr/>
          <a:lstStyle/>
          <a:p>
            <a:r>
              <a:rPr lang="zh-CN" altLang="en-US" b="0">
                <a:effectLst>
                  <a:outerShdw blurRad="38100" dist="38100" dir="2700000" algn="tl">
                    <a:srgbClr val="C0C0C0"/>
                  </a:outerShdw>
                </a:effectLst>
                <a:latin typeface="华文琥珀" pitchFamily="2" charset="-122"/>
              </a:rPr>
              <a:t>存储器</a:t>
            </a:r>
          </a:p>
        </p:txBody>
      </p:sp>
      <p:sp>
        <p:nvSpPr>
          <p:cNvPr id="1269763" name="Rectangle 3"/>
          <p:cNvSpPr>
            <a:spLocks noGrp="1" noChangeArrowheads="1"/>
          </p:cNvSpPr>
          <p:nvPr>
            <p:ph type="body" idx="1"/>
          </p:nvPr>
        </p:nvSpPr>
        <p:spPr>
          <a:xfrm>
            <a:off x="107950" y="1196975"/>
            <a:ext cx="8712200" cy="4114800"/>
          </a:xfrm>
        </p:spPr>
        <p:txBody>
          <a:bodyPr/>
          <a:lstStyle/>
          <a:p>
            <a:r>
              <a:rPr lang="zh-CN" altLang="en-US" b="1">
                <a:latin typeface="黑体" pitchFamily="2" charset="-122"/>
              </a:rPr>
              <a:t>地址计算例：（假定每一单元为一字节）</a:t>
            </a:r>
          </a:p>
          <a:p>
            <a:pPr lvl="1"/>
            <a:r>
              <a:rPr lang="zh-CN" altLang="en-US" sz="3000" b="1">
                <a:latin typeface="楷体_GB2312" pitchFamily="49" charset="-122"/>
              </a:rPr>
              <a:t>从编号为</a:t>
            </a:r>
            <a:r>
              <a:rPr lang="en-US" altLang="zh-CN" sz="3000" b="1">
                <a:latin typeface="楷体_GB2312" pitchFamily="49" charset="-122"/>
              </a:rPr>
              <a:t>4000H --4FFFH</a:t>
            </a:r>
            <a:r>
              <a:rPr lang="zh-CN" altLang="en-US" sz="3000" b="1">
                <a:latin typeface="楷体_GB2312" pitchFamily="49" charset="-122"/>
              </a:rPr>
              <a:t>的地址中，对应的存储容量为多少？</a:t>
            </a:r>
          </a:p>
          <a:p>
            <a:pPr lvl="2">
              <a:buFont typeface="Wingdings" pitchFamily="2" charset="2"/>
              <a:buNone/>
            </a:pPr>
            <a:r>
              <a:rPr lang="en-US" altLang="zh-CN" sz="3200" b="1">
                <a:latin typeface="楷体_GB2312" pitchFamily="49" charset="-122"/>
              </a:rPr>
              <a:t>4FFFH</a:t>
            </a:r>
            <a:r>
              <a:rPr lang="zh-CN" altLang="en-US" sz="3200" b="1">
                <a:latin typeface="楷体_GB2312" pitchFamily="49" charset="-122"/>
              </a:rPr>
              <a:t>－</a:t>
            </a:r>
            <a:r>
              <a:rPr lang="en-US" altLang="zh-CN" sz="3200" b="1">
                <a:latin typeface="楷体_GB2312" pitchFamily="49" charset="-122"/>
              </a:rPr>
              <a:t>4000H </a:t>
            </a:r>
            <a:r>
              <a:rPr lang="zh-CN" altLang="en-US" sz="3200" b="1">
                <a:latin typeface="楷体_GB2312" pitchFamily="49" charset="-122"/>
              </a:rPr>
              <a:t>＋１</a:t>
            </a:r>
          </a:p>
          <a:p>
            <a:pPr lvl="2">
              <a:buFont typeface="Wingdings" pitchFamily="2" charset="2"/>
              <a:buNone/>
            </a:pPr>
            <a:r>
              <a:rPr lang="en-US" altLang="zh-CN" sz="3200" b="1">
                <a:latin typeface="楷体_GB2312" pitchFamily="49" charset="-122"/>
              </a:rPr>
              <a:t>=FFFH</a:t>
            </a:r>
            <a:r>
              <a:rPr lang="zh-CN" altLang="en-US" sz="3200" b="1">
                <a:latin typeface="楷体_GB2312" pitchFamily="49" charset="-122"/>
              </a:rPr>
              <a:t>＋</a:t>
            </a:r>
            <a:r>
              <a:rPr lang="en-US" altLang="zh-CN" sz="3200" b="1">
                <a:latin typeface="楷体_GB2312" pitchFamily="49" charset="-122"/>
              </a:rPr>
              <a:t>1 </a:t>
            </a:r>
          </a:p>
          <a:p>
            <a:pPr lvl="2">
              <a:buFont typeface="Wingdings" pitchFamily="2" charset="2"/>
              <a:buNone/>
            </a:pPr>
            <a:r>
              <a:rPr lang="en-US" altLang="zh-CN" sz="3200" b="1">
                <a:latin typeface="楷体_GB2312" pitchFamily="49" charset="-122"/>
              </a:rPr>
              <a:t>= 1000H =16</a:t>
            </a:r>
            <a:r>
              <a:rPr lang="en-US" altLang="zh-CN" sz="3200" b="1" baseline="30000">
                <a:latin typeface="楷体_GB2312" pitchFamily="49" charset="-122"/>
              </a:rPr>
              <a:t>3</a:t>
            </a:r>
          </a:p>
          <a:p>
            <a:pPr lvl="2">
              <a:buFont typeface="Wingdings" pitchFamily="2" charset="2"/>
              <a:buNone/>
            </a:pPr>
            <a:r>
              <a:rPr lang="en-US" altLang="zh-CN" sz="3200" b="1">
                <a:latin typeface="楷体_GB2312" pitchFamily="49" charset="-122"/>
              </a:rPr>
              <a:t>= (2</a:t>
            </a:r>
            <a:r>
              <a:rPr lang="en-US" altLang="zh-CN" sz="3200" b="1" baseline="30000">
                <a:latin typeface="楷体_GB2312" pitchFamily="49" charset="-122"/>
              </a:rPr>
              <a:t>4</a:t>
            </a:r>
            <a:r>
              <a:rPr lang="en-US" altLang="zh-CN" sz="3200" b="1">
                <a:latin typeface="楷体_GB2312" pitchFamily="49" charset="-122"/>
              </a:rPr>
              <a:t>)</a:t>
            </a:r>
            <a:r>
              <a:rPr lang="en-US" altLang="zh-CN" sz="3200" b="1" baseline="30000">
                <a:latin typeface="楷体_GB2312" pitchFamily="49" charset="-122"/>
              </a:rPr>
              <a:t>3</a:t>
            </a:r>
            <a:r>
              <a:rPr lang="en-US" altLang="zh-CN" sz="3200" b="1">
                <a:latin typeface="楷体_GB2312" pitchFamily="49" charset="-122"/>
              </a:rPr>
              <a:t> = 2</a:t>
            </a:r>
            <a:r>
              <a:rPr lang="en-US" altLang="zh-CN" sz="3200" b="1" baseline="30000">
                <a:latin typeface="楷体_GB2312" pitchFamily="49" charset="-122"/>
              </a:rPr>
              <a:t>12 </a:t>
            </a:r>
            <a:r>
              <a:rPr lang="en-US" altLang="zh-CN" sz="3200" b="1">
                <a:latin typeface="楷体_GB2312" pitchFamily="49" charset="-122"/>
              </a:rPr>
              <a:t>= 4KB</a:t>
            </a:r>
          </a:p>
        </p:txBody>
      </p:sp>
    </p:spTree>
    <p:extLst>
      <p:ext uri="{BB962C8B-B14F-4D97-AF65-F5344CB8AC3E}">
        <p14:creationId xmlns:p14="http://schemas.microsoft.com/office/powerpoint/2010/main" val="41408539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269763">
                                            <p:txEl>
                                              <p:pRg st="0" end="0"/>
                                            </p:txEl>
                                          </p:spTgt>
                                        </p:tgtEl>
                                        <p:attrNameLst>
                                          <p:attrName>style.visibility</p:attrName>
                                        </p:attrNameLst>
                                      </p:cBhvr>
                                      <p:to>
                                        <p:strVal val="visible"/>
                                      </p:to>
                                    </p:set>
                                    <p:anim calcmode="lin" valueType="num">
                                      <p:cBhvr additive="base">
                                        <p:cTn id="7" dur="500" fill="hold"/>
                                        <p:tgtEl>
                                          <p:spTgt spid="12697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6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269763">
                                            <p:txEl>
                                              <p:pRg st="1" end="1"/>
                                            </p:txEl>
                                          </p:spTgt>
                                        </p:tgtEl>
                                        <p:attrNameLst>
                                          <p:attrName>style.visibility</p:attrName>
                                        </p:attrNameLst>
                                      </p:cBhvr>
                                      <p:to>
                                        <p:strVal val="visible"/>
                                      </p:to>
                                    </p:set>
                                    <p:anim calcmode="lin" valueType="num">
                                      <p:cBhvr additive="base">
                                        <p:cTn id="12" dur="500" fill="hold"/>
                                        <p:tgtEl>
                                          <p:spTgt spid="126976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69763">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2" presetClass="entr" presetSubtype="8" fill="hold" nodeType="afterEffect">
                                  <p:stCondLst>
                                    <p:cond delay="0"/>
                                  </p:stCondLst>
                                  <p:iterate type="lt">
                                    <p:tmPct val="10000"/>
                                  </p:iterate>
                                  <p:childTnLst>
                                    <p:set>
                                      <p:cBhvr>
                                        <p:cTn id="16" dur="1" fill="hold">
                                          <p:stCondLst>
                                            <p:cond delay="0"/>
                                          </p:stCondLst>
                                        </p:cTn>
                                        <p:tgtEl>
                                          <p:spTgt spid="1269763">
                                            <p:txEl>
                                              <p:pRg st="2" end="2"/>
                                            </p:txEl>
                                          </p:spTgt>
                                        </p:tgtEl>
                                        <p:attrNameLst>
                                          <p:attrName>style.visibility</p:attrName>
                                        </p:attrNameLst>
                                      </p:cBhvr>
                                      <p:to>
                                        <p:strVal val="visible"/>
                                      </p:to>
                                    </p:set>
                                    <p:animEffect transition="in" filter="wipe(left)">
                                      <p:cBhvr>
                                        <p:cTn id="17" dur="500"/>
                                        <p:tgtEl>
                                          <p:spTgt spid="1269763">
                                            <p:txEl>
                                              <p:pRg st="2" end="2"/>
                                            </p:txEl>
                                          </p:spTgt>
                                        </p:tgtEl>
                                      </p:cBhvr>
                                    </p:animEffect>
                                  </p:childTnLst>
                                </p:cTn>
                              </p:par>
                            </p:childTnLst>
                          </p:cTn>
                        </p:par>
                        <p:par>
                          <p:cTn id="18" fill="hold" nodeType="afterGroup">
                            <p:stCondLst>
                              <p:cond delay="2100"/>
                            </p:stCondLst>
                            <p:childTnLst>
                              <p:par>
                                <p:cTn id="19" presetID="22" presetClass="entr" presetSubtype="8" fill="hold" nodeType="afterEffect">
                                  <p:stCondLst>
                                    <p:cond delay="0"/>
                                  </p:stCondLst>
                                  <p:iterate type="lt">
                                    <p:tmPct val="10000"/>
                                  </p:iterate>
                                  <p:childTnLst>
                                    <p:set>
                                      <p:cBhvr>
                                        <p:cTn id="20" dur="1" fill="hold">
                                          <p:stCondLst>
                                            <p:cond delay="0"/>
                                          </p:stCondLst>
                                        </p:cTn>
                                        <p:tgtEl>
                                          <p:spTgt spid="1269763">
                                            <p:txEl>
                                              <p:pRg st="3" end="3"/>
                                            </p:txEl>
                                          </p:spTgt>
                                        </p:tgtEl>
                                        <p:attrNameLst>
                                          <p:attrName>style.visibility</p:attrName>
                                        </p:attrNameLst>
                                      </p:cBhvr>
                                      <p:to>
                                        <p:strVal val="visible"/>
                                      </p:to>
                                    </p:set>
                                    <p:animEffect transition="in" filter="wipe(left)">
                                      <p:cBhvr>
                                        <p:cTn id="21" dur="500"/>
                                        <p:tgtEl>
                                          <p:spTgt spid="1269763">
                                            <p:txEl>
                                              <p:pRg st="3" end="3"/>
                                            </p:txEl>
                                          </p:spTgt>
                                        </p:tgtEl>
                                      </p:cBhvr>
                                    </p:animEffect>
                                  </p:childTnLst>
                                </p:cTn>
                              </p:par>
                            </p:childTnLst>
                          </p:cTn>
                        </p:par>
                        <p:par>
                          <p:cTn id="22" fill="hold" nodeType="afterGroup">
                            <p:stCondLst>
                              <p:cond delay="2900"/>
                            </p:stCondLst>
                            <p:childTnLst>
                              <p:par>
                                <p:cTn id="23" presetID="22" presetClass="entr" presetSubtype="8" fill="hold" nodeType="afterEffect">
                                  <p:stCondLst>
                                    <p:cond delay="0"/>
                                  </p:stCondLst>
                                  <p:iterate type="lt">
                                    <p:tmPct val="10000"/>
                                  </p:iterate>
                                  <p:childTnLst>
                                    <p:set>
                                      <p:cBhvr>
                                        <p:cTn id="24" dur="1" fill="hold">
                                          <p:stCondLst>
                                            <p:cond delay="0"/>
                                          </p:stCondLst>
                                        </p:cTn>
                                        <p:tgtEl>
                                          <p:spTgt spid="1269763">
                                            <p:txEl>
                                              <p:pRg st="4" end="4"/>
                                            </p:txEl>
                                          </p:spTgt>
                                        </p:tgtEl>
                                        <p:attrNameLst>
                                          <p:attrName>style.visibility</p:attrName>
                                        </p:attrNameLst>
                                      </p:cBhvr>
                                      <p:to>
                                        <p:strVal val="visible"/>
                                      </p:to>
                                    </p:set>
                                    <p:animEffect transition="in" filter="wipe(left)">
                                      <p:cBhvr>
                                        <p:cTn id="25" dur="500"/>
                                        <p:tgtEl>
                                          <p:spTgt spid="1269763">
                                            <p:txEl>
                                              <p:pRg st="4" end="4"/>
                                            </p:txEl>
                                          </p:spTgt>
                                        </p:tgtEl>
                                      </p:cBhvr>
                                    </p:animEffect>
                                  </p:childTnLst>
                                </p:cTn>
                              </p:par>
                            </p:childTnLst>
                          </p:cTn>
                        </p:par>
                        <p:par>
                          <p:cTn id="26" fill="hold" nodeType="afterGroup">
                            <p:stCondLst>
                              <p:cond delay="3850"/>
                            </p:stCondLst>
                            <p:childTnLst>
                              <p:par>
                                <p:cTn id="27" presetID="22" presetClass="entr" presetSubtype="8" fill="hold" nodeType="afterEffect">
                                  <p:stCondLst>
                                    <p:cond delay="0"/>
                                  </p:stCondLst>
                                  <p:iterate type="lt">
                                    <p:tmPct val="10000"/>
                                  </p:iterate>
                                  <p:childTnLst>
                                    <p:set>
                                      <p:cBhvr>
                                        <p:cTn id="28" dur="1" fill="hold">
                                          <p:stCondLst>
                                            <p:cond delay="0"/>
                                          </p:stCondLst>
                                        </p:cTn>
                                        <p:tgtEl>
                                          <p:spTgt spid="1269763">
                                            <p:txEl>
                                              <p:pRg st="5" end="5"/>
                                            </p:txEl>
                                          </p:spTgt>
                                        </p:tgtEl>
                                        <p:attrNameLst>
                                          <p:attrName>style.visibility</p:attrName>
                                        </p:attrNameLst>
                                      </p:cBhvr>
                                      <p:to>
                                        <p:strVal val="visible"/>
                                      </p:to>
                                    </p:set>
                                    <p:animEffect transition="in" filter="wipe(left)">
                                      <p:cBhvr>
                                        <p:cTn id="29" dur="500"/>
                                        <p:tgtEl>
                                          <p:spTgt spid="12697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FEC44DA-337A-4220-99AA-C790730CB2E7}" type="slidenum">
              <a:rPr lang="en-US" altLang="zh-CN"/>
              <a:pPr/>
              <a:t>25</a:t>
            </a:fld>
            <a:endParaRPr lang="en-US" altLang="zh-CN"/>
          </a:p>
        </p:txBody>
      </p:sp>
      <p:sp>
        <p:nvSpPr>
          <p:cNvPr id="1270786" name="Rectangle 2"/>
          <p:cNvSpPr>
            <a:spLocks noGrp="1" noChangeArrowheads="1"/>
          </p:cNvSpPr>
          <p:nvPr>
            <p:ph type="title"/>
          </p:nvPr>
        </p:nvSpPr>
        <p:spPr>
          <a:xfrm>
            <a:off x="1476375" y="152400"/>
            <a:ext cx="5940425" cy="755650"/>
          </a:xfrm>
        </p:spPr>
        <p:txBody>
          <a:bodyPr/>
          <a:lstStyle/>
          <a:p>
            <a:r>
              <a:rPr lang="zh-CN" altLang="en-US" b="0">
                <a:effectLst>
                  <a:outerShdw blurRad="38100" dist="38100" dir="2700000" algn="tl">
                    <a:srgbClr val="C0C0C0"/>
                  </a:outerShdw>
                </a:effectLst>
                <a:latin typeface="华文琥珀" pitchFamily="2" charset="-122"/>
              </a:rPr>
              <a:t>存储器</a:t>
            </a:r>
          </a:p>
        </p:txBody>
      </p:sp>
      <p:sp>
        <p:nvSpPr>
          <p:cNvPr id="1270787" name="Rectangle 3"/>
          <p:cNvSpPr>
            <a:spLocks noGrp="1" noChangeArrowheads="1"/>
          </p:cNvSpPr>
          <p:nvPr>
            <p:ph type="body" idx="1"/>
          </p:nvPr>
        </p:nvSpPr>
        <p:spPr>
          <a:xfrm>
            <a:off x="0" y="1268413"/>
            <a:ext cx="9144000" cy="4608512"/>
          </a:xfrm>
        </p:spPr>
        <p:txBody>
          <a:bodyPr/>
          <a:lstStyle/>
          <a:p>
            <a:r>
              <a:rPr lang="zh-CN" altLang="en-US" b="1" dirty="0">
                <a:latin typeface="黑体" pitchFamily="2" charset="-122"/>
              </a:rPr>
              <a:t>地址计算例：（假定每一单元为一字节）</a:t>
            </a:r>
          </a:p>
          <a:p>
            <a:pPr lvl="1"/>
            <a:r>
              <a:rPr lang="zh-CN" altLang="en-US" sz="3000" b="1" dirty="0">
                <a:latin typeface="楷体_GB2312" pitchFamily="49" charset="-122"/>
              </a:rPr>
              <a:t>有一个</a:t>
            </a:r>
            <a:r>
              <a:rPr lang="en-US" altLang="zh-CN" sz="3000" b="1" dirty="0">
                <a:latin typeface="楷体_GB2312" pitchFamily="49" charset="-122"/>
              </a:rPr>
              <a:t>32KB</a:t>
            </a:r>
            <a:r>
              <a:rPr lang="zh-CN" altLang="en-US" sz="3000" b="1" dirty="0">
                <a:latin typeface="楷体_GB2312" pitchFamily="49" charset="-122"/>
              </a:rPr>
              <a:t>的存储器，用十六进制对它的地址进行编码，起始编号为</a:t>
            </a:r>
            <a:r>
              <a:rPr lang="en-US" altLang="zh-CN" sz="3000" b="1" dirty="0">
                <a:latin typeface="楷体_GB2312" pitchFamily="49" charset="-122"/>
              </a:rPr>
              <a:t>1000H</a:t>
            </a:r>
            <a:r>
              <a:rPr lang="zh-CN" altLang="en-US" sz="3000" b="1" dirty="0">
                <a:latin typeface="楷体_GB2312" pitchFamily="49" charset="-122"/>
              </a:rPr>
              <a:t>， 末地址为多少？</a:t>
            </a:r>
          </a:p>
          <a:p>
            <a:pPr lvl="2">
              <a:buFont typeface="Wingdings" pitchFamily="2" charset="2"/>
              <a:buNone/>
            </a:pPr>
            <a:r>
              <a:rPr lang="en-US" altLang="zh-CN" sz="3000" b="1" dirty="0">
                <a:latin typeface="楷体_GB2312" pitchFamily="49" charset="-122"/>
              </a:rPr>
              <a:t>1000H+32KB</a:t>
            </a:r>
            <a:r>
              <a:rPr lang="zh-CN" altLang="en-US" sz="3000" b="1" dirty="0">
                <a:latin typeface="楷体_GB2312" pitchFamily="49" charset="-122"/>
              </a:rPr>
              <a:t>－</a:t>
            </a:r>
            <a:r>
              <a:rPr lang="en-US" altLang="zh-CN" sz="3000" b="1" dirty="0">
                <a:latin typeface="楷体_GB2312" pitchFamily="49" charset="-122"/>
              </a:rPr>
              <a:t>1H </a:t>
            </a:r>
          </a:p>
          <a:p>
            <a:pPr lvl="2">
              <a:buFont typeface="Wingdings" pitchFamily="2" charset="2"/>
              <a:buNone/>
            </a:pPr>
            <a:r>
              <a:rPr lang="en-US" altLang="zh-CN" sz="3000" b="1" dirty="0">
                <a:latin typeface="楷体_GB2312" pitchFamily="49" charset="-122"/>
              </a:rPr>
              <a:t>=  1000H+32×2 </a:t>
            </a:r>
            <a:r>
              <a:rPr lang="en-US" altLang="zh-CN" sz="3000" b="1" baseline="30000" dirty="0">
                <a:latin typeface="楷体_GB2312" pitchFamily="49" charset="-122"/>
              </a:rPr>
              <a:t>10</a:t>
            </a:r>
            <a:r>
              <a:rPr lang="en-US" altLang="zh-CN" sz="3000" b="1" dirty="0">
                <a:latin typeface="楷体_GB2312" pitchFamily="49" charset="-122"/>
              </a:rPr>
              <a:t> </a:t>
            </a:r>
            <a:r>
              <a:rPr lang="zh-CN" altLang="en-US" sz="3000" b="1" dirty="0">
                <a:latin typeface="楷体_GB2312" pitchFamily="49" charset="-122"/>
              </a:rPr>
              <a:t>－１</a:t>
            </a:r>
          </a:p>
          <a:p>
            <a:pPr lvl="2">
              <a:buFont typeface="Wingdings" pitchFamily="2" charset="2"/>
              <a:buNone/>
            </a:pPr>
            <a:r>
              <a:rPr lang="en-US" altLang="zh-CN" sz="3000" b="1" dirty="0">
                <a:latin typeface="楷体_GB2312" pitchFamily="49" charset="-122"/>
              </a:rPr>
              <a:t>= 1000H +2 </a:t>
            </a:r>
            <a:r>
              <a:rPr lang="en-US" altLang="zh-CN" sz="3000" b="1" baseline="30000" dirty="0">
                <a:latin typeface="楷体_GB2312" pitchFamily="49" charset="-122"/>
              </a:rPr>
              <a:t>5</a:t>
            </a:r>
            <a:r>
              <a:rPr lang="en-US" altLang="zh-CN" sz="3000" b="1" dirty="0">
                <a:latin typeface="楷体_GB2312" pitchFamily="49" charset="-122"/>
              </a:rPr>
              <a:t>×2 </a:t>
            </a:r>
            <a:r>
              <a:rPr lang="en-US" altLang="zh-CN" sz="3000" b="1" baseline="30000" dirty="0">
                <a:latin typeface="楷体_GB2312" pitchFamily="49" charset="-122"/>
              </a:rPr>
              <a:t>10</a:t>
            </a:r>
            <a:r>
              <a:rPr lang="en-US" altLang="zh-CN" sz="3000" b="1" dirty="0">
                <a:latin typeface="楷体_GB2312" pitchFamily="49" charset="-122"/>
              </a:rPr>
              <a:t> </a:t>
            </a:r>
            <a:r>
              <a:rPr lang="zh-CN" altLang="en-US" sz="3000" b="1" dirty="0">
                <a:latin typeface="楷体_GB2312" pitchFamily="49" charset="-122"/>
              </a:rPr>
              <a:t>－１ </a:t>
            </a:r>
          </a:p>
          <a:p>
            <a:pPr lvl="2">
              <a:buFont typeface="Wingdings" pitchFamily="2" charset="2"/>
              <a:buNone/>
            </a:pPr>
            <a:r>
              <a:rPr lang="en-US" altLang="zh-CN" sz="3000" b="1" dirty="0">
                <a:latin typeface="楷体_GB2312" pitchFamily="49" charset="-122"/>
              </a:rPr>
              <a:t>= 1000H + 1000,0000,0000,0000B</a:t>
            </a:r>
            <a:r>
              <a:rPr lang="zh-CN" altLang="en-US" sz="3000" b="1" dirty="0">
                <a:latin typeface="楷体_GB2312" pitchFamily="49" charset="-122"/>
              </a:rPr>
              <a:t>－</a:t>
            </a:r>
            <a:r>
              <a:rPr lang="en-US" altLang="zh-CN" sz="3000" b="1" dirty="0">
                <a:latin typeface="楷体_GB2312" pitchFamily="49" charset="-122"/>
              </a:rPr>
              <a:t>1 </a:t>
            </a:r>
          </a:p>
          <a:p>
            <a:pPr lvl="2">
              <a:buFont typeface="Wingdings" pitchFamily="2" charset="2"/>
              <a:buNone/>
            </a:pPr>
            <a:r>
              <a:rPr lang="en-US" altLang="zh-CN" sz="3000" b="1" dirty="0">
                <a:latin typeface="楷体_GB2312" pitchFamily="49" charset="-122"/>
              </a:rPr>
              <a:t>= 1000H +8000H</a:t>
            </a:r>
            <a:r>
              <a:rPr lang="zh-CN" altLang="en-US" sz="3000" b="1" dirty="0">
                <a:latin typeface="楷体_GB2312" pitchFamily="49" charset="-122"/>
              </a:rPr>
              <a:t>－</a:t>
            </a:r>
            <a:r>
              <a:rPr lang="en-US" altLang="zh-CN" sz="3000" b="1" dirty="0">
                <a:latin typeface="楷体_GB2312" pitchFamily="49" charset="-122"/>
              </a:rPr>
              <a:t>1 = 8FFFH</a:t>
            </a:r>
          </a:p>
        </p:txBody>
      </p:sp>
    </p:spTree>
    <p:extLst>
      <p:ext uri="{BB962C8B-B14F-4D97-AF65-F5344CB8AC3E}">
        <p14:creationId xmlns:p14="http://schemas.microsoft.com/office/powerpoint/2010/main" val="8128698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270787">
                                            <p:txEl>
                                              <p:pRg st="0" end="0"/>
                                            </p:txEl>
                                          </p:spTgt>
                                        </p:tgtEl>
                                        <p:attrNameLst>
                                          <p:attrName>style.visibility</p:attrName>
                                        </p:attrNameLst>
                                      </p:cBhvr>
                                      <p:to>
                                        <p:strVal val="visible"/>
                                      </p:to>
                                    </p:set>
                                    <p:anim calcmode="lin" valueType="num">
                                      <p:cBhvr additive="base">
                                        <p:cTn id="7" dur="500" fill="hold"/>
                                        <p:tgtEl>
                                          <p:spTgt spid="12707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7078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270787">
                                            <p:txEl>
                                              <p:pRg st="1" end="1"/>
                                            </p:txEl>
                                          </p:spTgt>
                                        </p:tgtEl>
                                        <p:attrNameLst>
                                          <p:attrName>style.visibility</p:attrName>
                                        </p:attrNameLst>
                                      </p:cBhvr>
                                      <p:to>
                                        <p:strVal val="visible"/>
                                      </p:to>
                                    </p:set>
                                    <p:anim calcmode="lin" valueType="num">
                                      <p:cBhvr additive="base">
                                        <p:cTn id="12" dur="500" fill="hold"/>
                                        <p:tgtEl>
                                          <p:spTgt spid="127078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7078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2" presetClass="entr" presetSubtype="8" fill="hold" nodeType="afterEffect">
                                  <p:stCondLst>
                                    <p:cond delay="0"/>
                                  </p:stCondLst>
                                  <p:iterate type="lt">
                                    <p:tmPct val="10000"/>
                                  </p:iterate>
                                  <p:childTnLst>
                                    <p:set>
                                      <p:cBhvr>
                                        <p:cTn id="16" dur="1" fill="hold">
                                          <p:stCondLst>
                                            <p:cond delay="0"/>
                                          </p:stCondLst>
                                        </p:cTn>
                                        <p:tgtEl>
                                          <p:spTgt spid="1270787">
                                            <p:txEl>
                                              <p:pRg st="2" end="2"/>
                                            </p:txEl>
                                          </p:spTgt>
                                        </p:tgtEl>
                                        <p:attrNameLst>
                                          <p:attrName>style.visibility</p:attrName>
                                        </p:attrNameLst>
                                      </p:cBhvr>
                                      <p:to>
                                        <p:strVal val="visible"/>
                                      </p:to>
                                    </p:set>
                                    <p:animEffect transition="in" filter="wipe(left)">
                                      <p:cBhvr>
                                        <p:cTn id="17" dur="1000"/>
                                        <p:tgtEl>
                                          <p:spTgt spid="1270787">
                                            <p:txEl>
                                              <p:pRg st="2" end="2"/>
                                            </p:txEl>
                                          </p:spTgt>
                                        </p:tgtEl>
                                      </p:cBhvr>
                                    </p:animEffect>
                                  </p:childTnLst>
                                </p:cTn>
                              </p:par>
                            </p:childTnLst>
                          </p:cTn>
                        </p:par>
                        <p:par>
                          <p:cTn id="18" fill="hold" nodeType="afterGroup">
                            <p:stCondLst>
                              <p:cond delay="3200"/>
                            </p:stCondLst>
                            <p:childTnLst>
                              <p:par>
                                <p:cTn id="19" presetID="22" presetClass="entr" presetSubtype="8" fill="hold" nodeType="afterEffect">
                                  <p:stCondLst>
                                    <p:cond delay="0"/>
                                  </p:stCondLst>
                                  <p:iterate type="lt">
                                    <p:tmPct val="10000"/>
                                  </p:iterate>
                                  <p:childTnLst>
                                    <p:set>
                                      <p:cBhvr>
                                        <p:cTn id="20" dur="1" fill="hold">
                                          <p:stCondLst>
                                            <p:cond delay="0"/>
                                          </p:stCondLst>
                                        </p:cTn>
                                        <p:tgtEl>
                                          <p:spTgt spid="1270787">
                                            <p:txEl>
                                              <p:pRg st="3" end="3"/>
                                            </p:txEl>
                                          </p:spTgt>
                                        </p:tgtEl>
                                        <p:attrNameLst>
                                          <p:attrName>style.visibility</p:attrName>
                                        </p:attrNameLst>
                                      </p:cBhvr>
                                      <p:to>
                                        <p:strVal val="visible"/>
                                      </p:to>
                                    </p:set>
                                    <p:animEffect transition="in" filter="wipe(left)">
                                      <p:cBhvr>
                                        <p:cTn id="21" dur="1000"/>
                                        <p:tgtEl>
                                          <p:spTgt spid="1270787">
                                            <p:txEl>
                                              <p:pRg st="3" end="3"/>
                                            </p:txEl>
                                          </p:spTgt>
                                        </p:tgtEl>
                                      </p:cBhvr>
                                    </p:animEffect>
                                  </p:childTnLst>
                                </p:cTn>
                              </p:par>
                            </p:childTnLst>
                          </p:cTn>
                        </p:par>
                        <p:par>
                          <p:cTn id="22" fill="hold" nodeType="afterGroup">
                            <p:stCondLst>
                              <p:cond delay="5600"/>
                            </p:stCondLst>
                            <p:childTnLst>
                              <p:par>
                                <p:cTn id="23" presetID="22" presetClass="entr" presetSubtype="8" fill="hold" nodeType="afterEffect">
                                  <p:stCondLst>
                                    <p:cond delay="0"/>
                                  </p:stCondLst>
                                  <p:iterate type="lt">
                                    <p:tmPct val="10000"/>
                                  </p:iterate>
                                  <p:childTnLst>
                                    <p:set>
                                      <p:cBhvr>
                                        <p:cTn id="24" dur="1" fill="hold">
                                          <p:stCondLst>
                                            <p:cond delay="0"/>
                                          </p:stCondLst>
                                        </p:cTn>
                                        <p:tgtEl>
                                          <p:spTgt spid="1270787">
                                            <p:txEl>
                                              <p:pRg st="4" end="4"/>
                                            </p:txEl>
                                          </p:spTgt>
                                        </p:tgtEl>
                                        <p:attrNameLst>
                                          <p:attrName>style.visibility</p:attrName>
                                        </p:attrNameLst>
                                      </p:cBhvr>
                                      <p:to>
                                        <p:strVal val="visible"/>
                                      </p:to>
                                    </p:set>
                                    <p:animEffect transition="in" filter="wipe(left)">
                                      <p:cBhvr>
                                        <p:cTn id="25" dur="1000"/>
                                        <p:tgtEl>
                                          <p:spTgt spid="1270787">
                                            <p:txEl>
                                              <p:pRg st="4" end="4"/>
                                            </p:txEl>
                                          </p:spTgt>
                                        </p:tgtEl>
                                      </p:cBhvr>
                                    </p:animEffect>
                                  </p:childTnLst>
                                </p:cTn>
                              </p:par>
                            </p:childTnLst>
                          </p:cTn>
                        </p:par>
                        <p:par>
                          <p:cTn id="26" fill="hold" nodeType="afterGroup">
                            <p:stCondLst>
                              <p:cond delay="8000"/>
                            </p:stCondLst>
                            <p:childTnLst>
                              <p:par>
                                <p:cTn id="27" presetID="22" presetClass="entr" presetSubtype="8" fill="hold" nodeType="afterEffect">
                                  <p:stCondLst>
                                    <p:cond delay="0"/>
                                  </p:stCondLst>
                                  <p:iterate type="lt">
                                    <p:tmPct val="10000"/>
                                  </p:iterate>
                                  <p:childTnLst>
                                    <p:set>
                                      <p:cBhvr>
                                        <p:cTn id="28" dur="1" fill="hold">
                                          <p:stCondLst>
                                            <p:cond delay="0"/>
                                          </p:stCondLst>
                                        </p:cTn>
                                        <p:tgtEl>
                                          <p:spTgt spid="1270787">
                                            <p:txEl>
                                              <p:pRg st="5" end="5"/>
                                            </p:txEl>
                                          </p:spTgt>
                                        </p:tgtEl>
                                        <p:attrNameLst>
                                          <p:attrName>style.visibility</p:attrName>
                                        </p:attrNameLst>
                                      </p:cBhvr>
                                      <p:to>
                                        <p:strVal val="visible"/>
                                      </p:to>
                                    </p:set>
                                    <p:animEffect transition="in" filter="wipe(left)">
                                      <p:cBhvr>
                                        <p:cTn id="29" dur="1000"/>
                                        <p:tgtEl>
                                          <p:spTgt spid="1270787">
                                            <p:txEl>
                                              <p:pRg st="5" end="5"/>
                                            </p:txEl>
                                          </p:spTgt>
                                        </p:tgtEl>
                                      </p:cBhvr>
                                    </p:animEffect>
                                  </p:childTnLst>
                                </p:cTn>
                              </p:par>
                            </p:childTnLst>
                          </p:cTn>
                        </p:par>
                        <p:par>
                          <p:cTn id="30" fill="hold" nodeType="afterGroup">
                            <p:stCondLst>
                              <p:cond delay="11800"/>
                            </p:stCondLst>
                            <p:childTnLst>
                              <p:par>
                                <p:cTn id="31" presetID="22" presetClass="entr" presetSubtype="8" fill="hold" nodeType="afterEffect">
                                  <p:stCondLst>
                                    <p:cond delay="0"/>
                                  </p:stCondLst>
                                  <p:iterate type="lt">
                                    <p:tmPct val="10000"/>
                                  </p:iterate>
                                  <p:childTnLst>
                                    <p:set>
                                      <p:cBhvr>
                                        <p:cTn id="32" dur="1" fill="hold">
                                          <p:stCondLst>
                                            <p:cond delay="0"/>
                                          </p:stCondLst>
                                        </p:cTn>
                                        <p:tgtEl>
                                          <p:spTgt spid="1270787">
                                            <p:txEl>
                                              <p:pRg st="6" end="6"/>
                                            </p:txEl>
                                          </p:spTgt>
                                        </p:tgtEl>
                                        <p:attrNameLst>
                                          <p:attrName>style.visibility</p:attrName>
                                        </p:attrNameLst>
                                      </p:cBhvr>
                                      <p:to>
                                        <p:strVal val="visible"/>
                                      </p:to>
                                    </p:set>
                                    <p:animEffect transition="in" filter="wipe(left)">
                                      <p:cBhvr>
                                        <p:cTn id="33" dur="1000"/>
                                        <p:tgtEl>
                                          <p:spTgt spid="12707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308E399A-0A38-45D4-9D4D-4C35A142AEEC}" type="slidenum">
              <a:rPr lang="en-US" altLang="zh-CN"/>
              <a:pPr/>
              <a:t>26</a:t>
            </a:fld>
            <a:endParaRPr lang="en-US" altLang="zh-CN"/>
          </a:p>
        </p:txBody>
      </p:sp>
      <p:sp>
        <p:nvSpPr>
          <p:cNvPr id="1271810" name="Rectangle 2"/>
          <p:cNvSpPr>
            <a:spLocks noGrp="1" noChangeArrowheads="1"/>
          </p:cNvSpPr>
          <p:nvPr>
            <p:ph type="subTitle" idx="1"/>
          </p:nvPr>
        </p:nvSpPr>
        <p:spPr>
          <a:xfrm>
            <a:off x="468313" y="2924175"/>
            <a:ext cx="6983412" cy="2736850"/>
          </a:xfrm>
        </p:spPr>
        <p:txBody>
          <a:bodyPr/>
          <a:lstStyle/>
          <a:p>
            <a:pPr algn="l">
              <a:lnSpc>
                <a:spcPct val="90000"/>
              </a:lnSpc>
              <a:buFont typeface="Wingdings" pitchFamily="2" charset="2"/>
              <a:buChar char="l"/>
            </a:pPr>
            <a:r>
              <a:rPr lang="zh-CN" altLang="en-US" sz="2800" b="1" dirty="0">
                <a:effectLst>
                  <a:outerShdw blurRad="38100" dist="38100" dir="2700000" algn="tl">
                    <a:srgbClr val="C0C0C0"/>
                  </a:outerShdw>
                </a:effectLst>
                <a:latin typeface="宋体" charset="-122"/>
                <a:hlinkClick r:id="rId2" action="ppaction://hlinksldjump"/>
              </a:rPr>
              <a:t>计算机硬件组成</a:t>
            </a:r>
            <a:endParaRPr lang="zh-CN" altLang="en-US" sz="2800" b="1" dirty="0">
              <a:effectLst>
                <a:outerShdw blurRad="38100" dist="38100" dir="2700000" algn="tl">
                  <a:srgbClr val="C0C0C0"/>
                </a:outerShdw>
              </a:effectLst>
              <a:latin typeface="宋体" charset="-122"/>
            </a:endParaRPr>
          </a:p>
          <a:p>
            <a:pPr algn="l">
              <a:lnSpc>
                <a:spcPct val="90000"/>
              </a:lnSpc>
              <a:buFont typeface="Wingdings" pitchFamily="2" charset="2"/>
              <a:buChar char="l"/>
            </a:pPr>
            <a:r>
              <a:rPr lang="zh-CN" altLang="en-US" sz="2800" b="1" dirty="0">
                <a:effectLst>
                  <a:outerShdw blurRad="38100" dist="38100" dir="2700000" algn="tl">
                    <a:srgbClr val="C0C0C0"/>
                  </a:outerShdw>
                </a:effectLst>
                <a:latin typeface="宋体" charset="-122"/>
                <a:hlinkClick r:id="rId3" action="ppaction://hlinksldjump"/>
              </a:rPr>
              <a:t>处理器系统 </a:t>
            </a:r>
            <a:endParaRPr lang="zh-CN" altLang="en-US" sz="2800" b="1" dirty="0">
              <a:effectLst>
                <a:outerShdw blurRad="38100" dist="38100" dir="2700000" algn="tl">
                  <a:srgbClr val="C0C0C0"/>
                </a:outerShdw>
              </a:effectLst>
              <a:latin typeface="宋体" charset="-122"/>
            </a:endParaRPr>
          </a:p>
          <a:p>
            <a:pPr algn="l">
              <a:lnSpc>
                <a:spcPct val="90000"/>
              </a:lnSpc>
              <a:buFont typeface="Wingdings" pitchFamily="2" charset="2"/>
              <a:buChar char="l"/>
            </a:pPr>
            <a:r>
              <a:rPr lang="zh-CN" altLang="en-US" sz="2800" b="1" dirty="0">
                <a:effectLst>
                  <a:outerShdw blurRad="38100" dist="38100" dir="2700000" algn="tl">
                    <a:srgbClr val="C0C0C0"/>
                  </a:outerShdw>
                </a:effectLst>
                <a:latin typeface="宋体" charset="-122"/>
                <a:hlinkClick r:id="rId4" action="ppaction://hlinksldjump"/>
              </a:rPr>
              <a:t>存储器系统</a:t>
            </a:r>
            <a:endParaRPr lang="zh-CN" altLang="en-US" sz="2800" b="1" dirty="0">
              <a:effectLst>
                <a:outerShdw blurRad="38100" dist="38100" dir="2700000" algn="tl">
                  <a:srgbClr val="C0C0C0"/>
                </a:outerShdw>
              </a:effectLst>
              <a:latin typeface="宋体" charset="-122"/>
            </a:endParaRPr>
          </a:p>
          <a:p>
            <a:pPr algn="l">
              <a:lnSpc>
                <a:spcPct val="90000"/>
              </a:lnSpc>
              <a:buFont typeface="Wingdings" pitchFamily="2" charset="2"/>
              <a:buChar char="l"/>
            </a:pPr>
            <a:r>
              <a:rPr lang="zh-CN" altLang="en-US" sz="2800" b="1" dirty="0">
                <a:solidFill>
                  <a:schemeClr val="accent2"/>
                </a:solidFill>
                <a:effectLst>
                  <a:outerShdw blurRad="38100" dist="38100" dir="2700000" algn="tl">
                    <a:srgbClr val="C0C0C0"/>
                  </a:outerShdw>
                </a:effectLst>
                <a:latin typeface="宋体" charset="-122"/>
              </a:rPr>
              <a:t>输入输出系统</a:t>
            </a:r>
            <a:r>
              <a:rPr lang="zh-CN" altLang="en-US" sz="2800" b="1" dirty="0">
                <a:effectLst>
                  <a:outerShdw blurRad="38100" dist="38100" dir="2700000" algn="tl">
                    <a:srgbClr val="C0C0C0"/>
                  </a:outerShdw>
                </a:effectLst>
                <a:latin typeface="宋体" charset="-122"/>
              </a:rPr>
              <a:t> </a:t>
            </a:r>
          </a:p>
          <a:p>
            <a:pPr algn="l">
              <a:lnSpc>
                <a:spcPct val="90000"/>
              </a:lnSpc>
              <a:buFont typeface="Wingdings" pitchFamily="2" charset="2"/>
              <a:buChar char="l"/>
            </a:pPr>
            <a:r>
              <a:rPr lang="zh-CN" altLang="en-US" sz="2800" b="1" dirty="0">
                <a:effectLst>
                  <a:outerShdw blurRad="38100" dist="38100" dir="2700000" algn="tl">
                    <a:srgbClr val="C0C0C0"/>
                  </a:outerShdw>
                </a:effectLst>
                <a:latin typeface="宋体" charset="-122"/>
                <a:hlinkClick r:id="rId5" action="ppaction://hlinksldjump"/>
              </a:rPr>
              <a:t>总线系统</a:t>
            </a:r>
            <a:endParaRPr lang="zh-CN" altLang="en-US" sz="2800" b="1" dirty="0">
              <a:effectLst>
                <a:outerShdw blurRad="38100" dist="38100" dir="2700000" algn="tl">
                  <a:srgbClr val="C0C0C0"/>
                </a:outerShdw>
              </a:effectLst>
              <a:latin typeface="宋体" charset="-122"/>
            </a:endParaRPr>
          </a:p>
          <a:p>
            <a:pPr algn="l">
              <a:lnSpc>
                <a:spcPct val="90000"/>
              </a:lnSpc>
              <a:buFont typeface="Wingdings" pitchFamily="2" charset="2"/>
              <a:buChar char="l"/>
            </a:pPr>
            <a:r>
              <a:rPr lang="zh-CN" altLang="en-US" sz="2800" b="1" dirty="0">
                <a:effectLst>
                  <a:outerShdw blurRad="38100" dist="38100" dir="2700000" algn="tl">
                    <a:srgbClr val="C0C0C0"/>
                  </a:outerShdw>
                </a:effectLst>
                <a:latin typeface="宋体" charset="-122"/>
                <a:hlinkClick r:id="rId6" action="ppaction://hlinksldjump"/>
              </a:rPr>
              <a:t>微型机</a:t>
            </a:r>
            <a:endParaRPr lang="zh-CN" altLang="en-US" sz="2800" b="1" dirty="0">
              <a:effectLst>
                <a:outerShdw blurRad="38100" dist="38100" dir="2700000" algn="tl">
                  <a:srgbClr val="C0C0C0"/>
                </a:outerShdw>
              </a:effectLst>
              <a:latin typeface="宋体" charset="-122"/>
            </a:endParaRPr>
          </a:p>
        </p:txBody>
      </p:sp>
      <p:sp>
        <p:nvSpPr>
          <p:cNvPr id="1271811" name="Text Box 3" descr="OOOPIC_vipvip_20080918214459585784a2fb4d9263105"/>
          <p:cNvSpPr txBox="1">
            <a:spLocks noChangeArrowheads="1"/>
          </p:cNvSpPr>
          <p:nvPr/>
        </p:nvSpPr>
        <p:spPr bwMode="auto">
          <a:xfrm>
            <a:off x="3131840" y="620688"/>
            <a:ext cx="6588125" cy="1938992"/>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7"/>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第</a:t>
            </a:r>
            <a:r>
              <a:rPr lang="en-US" altLang="zh-CN"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3</a:t>
            </a: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章 </a:t>
            </a:r>
            <a:endParaRPr lang="en-US" altLang="zh-CN" sz="4800" b="0" dirty="0" smtClean="0">
              <a:solidFill>
                <a:schemeClr val="tx2"/>
              </a:solidFill>
              <a:effectLst>
                <a:outerShdw blurRad="38100" dist="38100" dir="2700000" algn="tl">
                  <a:srgbClr val="C0C0C0"/>
                </a:outerShdw>
              </a:effectLst>
              <a:latin typeface="华文琥珀" pitchFamily="2" charset="-122"/>
              <a:ea typeface="华文琥珀" pitchFamily="2" charset="-122"/>
            </a:endParaRPr>
          </a:p>
          <a:p>
            <a:pPr>
              <a:spcBef>
                <a:spcPct val="50000"/>
              </a:spcBef>
            </a:pP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计算机硬件系统</a:t>
            </a:r>
            <a:endParaRPr lang="zh-CN" altLang="en-US" sz="4800" b="0" dirty="0">
              <a:solidFill>
                <a:schemeClr val="tx2"/>
              </a:solidFill>
              <a:effectLst>
                <a:outerShdw blurRad="38100" dist="38100" dir="2700000" algn="tl">
                  <a:srgbClr val="C0C0C0"/>
                </a:outerShdw>
              </a:effectLst>
              <a:latin typeface="华文琥珀" pitchFamily="2" charset="-122"/>
              <a:ea typeface="华文琥珀" pitchFamily="2" charset="-122"/>
            </a:endParaRPr>
          </a:p>
        </p:txBody>
      </p:sp>
    </p:spTree>
    <p:extLst>
      <p:ext uri="{BB962C8B-B14F-4D97-AF65-F5344CB8AC3E}">
        <p14:creationId xmlns:p14="http://schemas.microsoft.com/office/powerpoint/2010/main" val="26782667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1271810">
                                            <p:txEl>
                                              <p:pRg st="3" end="3"/>
                                            </p:txEl>
                                          </p:spTgt>
                                        </p:tgtEl>
                                        <p:attrNameLst>
                                          <p:attrName>ppt_x</p:attrName>
                                          <p:attrName>ppt_y</p:attrName>
                                        </p:attrNameLst>
                                      </p:cBhvr>
                                    </p:animMotion>
                                    <p:animRot by="1500000">
                                      <p:cBhvr>
                                        <p:cTn id="7" dur="125" fill="hold">
                                          <p:stCondLst>
                                            <p:cond delay="0"/>
                                          </p:stCondLst>
                                        </p:cTn>
                                        <p:tgtEl>
                                          <p:spTgt spid="1271810">
                                            <p:txEl>
                                              <p:pRg st="3" end="3"/>
                                            </p:txEl>
                                          </p:spTgt>
                                        </p:tgtEl>
                                        <p:attrNameLst>
                                          <p:attrName>r</p:attrName>
                                        </p:attrNameLst>
                                      </p:cBhvr>
                                    </p:animRot>
                                    <p:animRot by="-1500000">
                                      <p:cBhvr>
                                        <p:cTn id="8" dur="125" fill="hold">
                                          <p:stCondLst>
                                            <p:cond delay="125"/>
                                          </p:stCondLst>
                                        </p:cTn>
                                        <p:tgtEl>
                                          <p:spTgt spid="1271810">
                                            <p:txEl>
                                              <p:pRg st="3" end="3"/>
                                            </p:txEl>
                                          </p:spTgt>
                                        </p:tgtEl>
                                        <p:attrNameLst>
                                          <p:attrName>r</p:attrName>
                                        </p:attrNameLst>
                                      </p:cBhvr>
                                    </p:animRot>
                                    <p:animRot by="-1500000">
                                      <p:cBhvr>
                                        <p:cTn id="9" dur="125" fill="hold">
                                          <p:stCondLst>
                                            <p:cond delay="250"/>
                                          </p:stCondLst>
                                        </p:cTn>
                                        <p:tgtEl>
                                          <p:spTgt spid="1271810">
                                            <p:txEl>
                                              <p:pRg st="3" end="3"/>
                                            </p:txEl>
                                          </p:spTgt>
                                        </p:tgtEl>
                                        <p:attrNameLst>
                                          <p:attrName>r</p:attrName>
                                        </p:attrNameLst>
                                      </p:cBhvr>
                                    </p:animRot>
                                    <p:animRot by="1500000">
                                      <p:cBhvr>
                                        <p:cTn id="10" dur="125" fill="hold">
                                          <p:stCondLst>
                                            <p:cond delay="375"/>
                                          </p:stCondLst>
                                        </p:cTn>
                                        <p:tgtEl>
                                          <p:spTgt spid="1271810">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FA3F1466-B498-41F2-859D-6EB13B7DD48E}" type="slidenum">
              <a:rPr lang="en-US" altLang="zh-CN"/>
              <a:pPr/>
              <a:t>27</a:t>
            </a:fld>
            <a:endParaRPr lang="en-US" altLang="zh-CN"/>
          </a:p>
        </p:txBody>
      </p:sp>
      <p:sp>
        <p:nvSpPr>
          <p:cNvPr id="1272834" name="Rectangle 2"/>
          <p:cNvSpPr>
            <a:spLocks noGrp="1" noChangeArrowheads="1"/>
          </p:cNvSpPr>
          <p:nvPr>
            <p:ph type="body" idx="1"/>
          </p:nvPr>
        </p:nvSpPr>
        <p:spPr>
          <a:xfrm>
            <a:off x="0" y="1484313"/>
            <a:ext cx="8964488" cy="3960812"/>
          </a:xfrm>
        </p:spPr>
        <p:txBody>
          <a:bodyPr/>
          <a:lstStyle/>
          <a:p>
            <a:pPr>
              <a:lnSpc>
                <a:spcPct val="125000"/>
              </a:lnSpc>
              <a:spcBef>
                <a:spcPct val="50000"/>
              </a:spcBef>
            </a:pPr>
            <a:r>
              <a:rPr lang="zh-CN" altLang="en-US" b="1" dirty="0">
                <a:latin typeface="黑体" pitchFamily="2" charset="-122"/>
              </a:rPr>
              <a:t>输入输出系统（</a:t>
            </a:r>
            <a:r>
              <a:rPr lang="en-US" altLang="zh-CN" b="1" dirty="0">
                <a:latin typeface="黑体" pitchFamily="2" charset="-122"/>
              </a:rPr>
              <a:t>Input and Output System</a:t>
            </a:r>
            <a:r>
              <a:rPr lang="zh-CN" altLang="en-US" b="1" dirty="0">
                <a:latin typeface="黑体" pitchFamily="2" charset="-122"/>
              </a:rPr>
              <a:t>，</a:t>
            </a:r>
            <a:r>
              <a:rPr lang="en-US" altLang="zh-CN" b="1" dirty="0">
                <a:latin typeface="黑体" pitchFamily="2" charset="-122"/>
              </a:rPr>
              <a:t>I/O</a:t>
            </a:r>
            <a:r>
              <a:rPr lang="zh-CN" altLang="en-US" b="1" dirty="0">
                <a:latin typeface="黑体" pitchFamily="2" charset="-122"/>
              </a:rPr>
              <a:t>）</a:t>
            </a:r>
          </a:p>
          <a:p>
            <a:pPr lvl="1">
              <a:lnSpc>
                <a:spcPct val="125000"/>
              </a:lnSpc>
              <a:spcBef>
                <a:spcPct val="50000"/>
              </a:spcBef>
            </a:pPr>
            <a:r>
              <a:rPr lang="zh-CN" altLang="en-US" b="1" dirty="0">
                <a:latin typeface="楷体_GB2312" pitchFamily="49" charset="-122"/>
              </a:rPr>
              <a:t>输入输出系统由输入输出接口</a:t>
            </a:r>
            <a:r>
              <a:rPr lang="zh-CN" altLang="en-US" b="1" dirty="0" smtClean="0">
                <a:latin typeface="楷体_GB2312" pitchFamily="49" charset="-122"/>
              </a:rPr>
              <a:t>电路以及输入输出设备</a:t>
            </a:r>
            <a:r>
              <a:rPr lang="zh-CN" altLang="en-US" b="1" dirty="0">
                <a:latin typeface="楷体_GB2312" pitchFamily="49" charset="-122"/>
              </a:rPr>
              <a:t>构成，是信息处理系统中完成输入和输出过程的子系统</a:t>
            </a:r>
            <a:r>
              <a:rPr lang="zh-CN" altLang="en-US" b="1" dirty="0" smtClean="0">
                <a:latin typeface="楷体_GB2312" pitchFamily="49" charset="-122"/>
              </a:rPr>
              <a:t>。其</a:t>
            </a:r>
            <a:r>
              <a:rPr lang="zh-CN" altLang="en-US" b="1" dirty="0">
                <a:latin typeface="楷体_GB2312" pitchFamily="49" charset="-122"/>
              </a:rPr>
              <a:t>功能是使人和计算机之间进行信息交流。</a:t>
            </a:r>
          </a:p>
        </p:txBody>
      </p:sp>
      <p:sp>
        <p:nvSpPr>
          <p:cNvPr id="1272835" name="Rectangle 3"/>
          <p:cNvSpPr>
            <a:spLocks noGrp="1" noChangeArrowheads="1"/>
          </p:cNvSpPr>
          <p:nvPr>
            <p:ph type="title"/>
          </p:nvPr>
        </p:nvSpPr>
        <p:spPr>
          <a:xfrm>
            <a:off x="1547813" y="44450"/>
            <a:ext cx="6048375" cy="755650"/>
          </a:xfrm>
          <a:noFill/>
          <a:ln/>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输入输出系统</a:t>
            </a:r>
          </a:p>
        </p:txBody>
      </p:sp>
    </p:spTree>
    <p:extLst>
      <p:ext uri="{BB962C8B-B14F-4D97-AF65-F5344CB8AC3E}">
        <p14:creationId xmlns:p14="http://schemas.microsoft.com/office/powerpoint/2010/main" val="140130524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272834">
                                            <p:txEl>
                                              <p:pRg st="0" end="0"/>
                                            </p:txEl>
                                          </p:spTgt>
                                        </p:tgtEl>
                                        <p:attrNameLst>
                                          <p:attrName>style.visibility</p:attrName>
                                        </p:attrNameLst>
                                      </p:cBhvr>
                                      <p:to>
                                        <p:strVal val="visible"/>
                                      </p:to>
                                    </p:set>
                                    <p:animEffect transition="in" filter="wipe(left)">
                                      <p:cBhvr>
                                        <p:cTn id="7" dur="500"/>
                                        <p:tgtEl>
                                          <p:spTgt spid="1272834">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272834">
                                            <p:txEl>
                                              <p:pRg st="1" end="1"/>
                                            </p:txEl>
                                          </p:spTgt>
                                        </p:tgtEl>
                                        <p:attrNameLst>
                                          <p:attrName>style.visibility</p:attrName>
                                        </p:attrNameLst>
                                      </p:cBhvr>
                                      <p:to>
                                        <p:strVal val="visible"/>
                                      </p:to>
                                    </p:set>
                                    <p:animEffect transition="in" filter="wipe(left)">
                                      <p:cBhvr>
                                        <p:cTn id="11" dur="500"/>
                                        <p:tgtEl>
                                          <p:spTgt spid="12728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24CF4D88-69FE-4ADA-AAD4-9241DA2B38CA}" type="slidenum">
              <a:rPr lang="en-US" altLang="zh-CN"/>
              <a:pPr/>
              <a:t>28</a:t>
            </a:fld>
            <a:endParaRPr lang="en-US" altLang="zh-CN"/>
          </a:p>
        </p:txBody>
      </p:sp>
      <p:sp>
        <p:nvSpPr>
          <p:cNvPr id="1273858" name="Rectangle 2"/>
          <p:cNvSpPr>
            <a:spLocks noGrp="1" noChangeArrowheads="1"/>
          </p:cNvSpPr>
          <p:nvPr>
            <p:ph type="body" idx="1"/>
          </p:nvPr>
        </p:nvSpPr>
        <p:spPr>
          <a:xfrm>
            <a:off x="250825" y="980728"/>
            <a:ext cx="8569325" cy="4537075"/>
          </a:xfrm>
        </p:spPr>
        <p:txBody>
          <a:bodyPr/>
          <a:lstStyle/>
          <a:p>
            <a:pPr>
              <a:lnSpc>
                <a:spcPct val="120000"/>
              </a:lnSpc>
              <a:buFont typeface="Wingdings" pitchFamily="2" charset="2"/>
              <a:buNone/>
            </a:pPr>
            <a:r>
              <a:rPr lang="en-US" altLang="zh-CN" b="1" dirty="0">
                <a:latin typeface="楷体_GB2312" pitchFamily="49" charset="-122"/>
                <a:ea typeface="楷体_GB2312" pitchFamily="49" charset="-122"/>
              </a:rPr>
              <a:t>      </a:t>
            </a:r>
            <a:r>
              <a:rPr lang="zh-CN" altLang="en-US" b="1" dirty="0" smtClean="0">
                <a:latin typeface="楷体_GB2312" pitchFamily="49" charset="-122"/>
                <a:ea typeface="楷体_GB2312" pitchFamily="49" charset="-122"/>
              </a:rPr>
              <a:t>输入输出</a:t>
            </a:r>
            <a:r>
              <a:rPr lang="zh-CN" altLang="en-US" b="1" dirty="0">
                <a:latin typeface="楷体_GB2312" pitchFamily="49" charset="-122"/>
                <a:ea typeface="楷体_GB2312" pitchFamily="49" charset="-122"/>
              </a:rPr>
              <a:t>系统包括多种类型的输入输出设备（</a:t>
            </a:r>
            <a:r>
              <a:rPr lang="en-US" altLang="zh-CN" b="1" dirty="0">
                <a:latin typeface="楷体_GB2312" pitchFamily="49" charset="-122"/>
                <a:ea typeface="楷体_GB2312" pitchFamily="49" charset="-122"/>
              </a:rPr>
              <a:t>Peripheral Equipment</a:t>
            </a:r>
            <a:r>
              <a:rPr lang="zh-CN" altLang="en-US" b="1" dirty="0">
                <a:latin typeface="楷体_GB2312" pitchFamily="49" charset="-122"/>
                <a:ea typeface="楷体_GB2312" pitchFamily="49" charset="-122"/>
              </a:rPr>
              <a:t>，简称外设），以及连接这些设备与处理器、存储器进行数据通信的接口电路</a:t>
            </a:r>
            <a:r>
              <a:rPr lang="zh-CN" altLang="en-US" b="1" dirty="0" smtClean="0">
                <a:latin typeface="楷体_GB2312" pitchFamily="49" charset="-122"/>
                <a:ea typeface="楷体_GB2312" pitchFamily="49" charset="-122"/>
              </a:rPr>
              <a:t>。外设</a:t>
            </a:r>
            <a:r>
              <a:rPr lang="zh-CN" altLang="en-US" b="1" dirty="0">
                <a:latin typeface="楷体_GB2312" pitchFamily="49" charset="-122"/>
                <a:ea typeface="楷体_GB2312" pitchFamily="49" charset="-122"/>
              </a:rPr>
              <a:t>是处理器和存储器能够实现与外部的数据交换，同时大部分外设都是直接与用户（人）打交道，因此也叫人机交互设备</a:t>
            </a:r>
            <a:r>
              <a:rPr lang="zh-CN" altLang="en-US" b="1" dirty="0" smtClean="0">
                <a:latin typeface="楷体_GB2312" pitchFamily="49" charset="-122"/>
                <a:ea typeface="楷体_GB2312" pitchFamily="49" charset="-122"/>
              </a:rPr>
              <a:t>。</a:t>
            </a:r>
            <a:endParaRPr lang="en-US" altLang="zh-CN" b="1" dirty="0" smtClean="0">
              <a:latin typeface="楷体_GB2312" pitchFamily="49" charset="-122"/>
              <a:ea typeface="楷体_GB2312" pitchFamily="49" charset="-122"/>
            </a:endParaRPr>
          </a:p>
          <a:p>
            <a:pPr>
              <a:lnSpc>
                <a:spcPct val="120000"/>
              </a:lnSpc>
              <a:buFont typeface="Wingdings" pitchFamily="2" charset="2"/>
              <a:buNone/>
            </a:pPr>
            <a:r>
              <a:rPr lang="zh-CN" altLang="en-US" b="1" dirty="0" smtClean="0">
                <a:solidFill>
                  <a:srgbClr val="FF0000"/>
                </a:solidFill>
                <a:latin typeface="楷体_GB2312" pitchFamily="49" charset="-122"/>
                <a:ea typeface="楷体_GB2312" pitchFamily="49" charset="-122"/>
              </a:rPr>
              <a:t>注意：作为外设的磁盘既可作为输入设备又可作为输出设备</a:t>
            </a:r>
            <a:endParaRPr lang="zh-CN" altLang="en-US" b="1" dirty="0">
              <a:solidFill>
                <a:srgbClr val="FF0000"/>
              </a:solidFill>
              <a:latin typeface="楷体_GB2312" pitchFamily="49" charset="-122"/>
              <a:ea typeface="楷体_GB2312" pitchFamily="49" charset="-122"/>
            </a:endParaRPr>
          </a:p>
        </p:txBody>
      </p:sp>
      <p:sp>
        <p:nvSpPr>
          <p:cNvPr id="1273859" name="Rectangle 3"/>
          <p:cNvSpPr>
            <a:spLocks noGrp="1" noChangeArrowheads="1"/>
          </p:cNvSpPr>
          <p:nvPr>
            <p:ph type="title"/>
          </p:nvPr>
        </p:nvSpPr>
        <p:spPr>
          <a:xfrm>
            <a:off x="1547813" y="44450"/>
            <a:ext cx="6048375" cy="755650"/>
          </a:xfrm>
          <a:noFill/>
          <a:ln/>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输入输出系统</a:t>
            </a:r>
          </a:p>
        </p:txBody>
      </p:sp>
    </p:spTree>
    <p:extLst>
      <p:ext uri="{BB962C8B-B14F-4D97-AF65-F5344CB8AC3E}">
        <p14:creationId xmlns:p14="http://schemas.microsoft.com/office/powerpoint/2010/main" val="53299689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273858">
                                            <p:txEl>
                                              <p:pRg st="0" end="0"/>
                                            </p:txEl>
                                          </p:spTgt>
                                        </p:tgtEl>
                                        <p:attrNameLst>
                                          <p:attrName>style.visibility</p:attrName>
                                        </p:attrNameLst>
                                      </p:cBhvr>
                                      <p:to>
                                        <p:strVal val="visible"/>
                                      </p:to>
                                    </p:set>
                                    <p:anim calcmode="lin" valueType="num">
                                      <p:cBhvr>
                                        <p:cTn id="7" dur="500" fill="hold"/>
                                        <p:tgtEl>
                                          <p:spTgt spid="127385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73858">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273858">
                                            <p:txEl>
                                              <p:pRg st="1" end="1"/>
                                            </p:txEl>
                                          </p:spTgt>
                                        </p:tgtEl>
                                        <p:attrNameLst>
                                          <p:attrName>style.visibility</p:attrName>
                                        </p:attrNameLst>
                                      </p:cBhvr>
                                      <p:to>
                                        <p:strVal val="visible"/>
                                      </p:to>
                                    </p:set>
                                    <p:anim calcmode="lin" valueType="num">
                                      <p:cBhvr>
                                        <p:cTn id="12" dur="500" fill="hold"/>
                                        <p:tgtEl>
                                          <p:spTgt spid="1273858">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273858">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BA5F0487-7290-449B-8026-B4F4C0C4815A}" type="slidenum">
              <a:rPr lang="en-US" altLang="zh-CN"/>
              <a:pPr/>
              <a:t>29</a:t>
            </a:fld>
            <a:endParaRPr lang="en-US" altLang="zh-CN"/>
          </a:p>
        </p:txBody>
      </p:sp>
      <p:sp>
        <p:nvSpPr>
          <p:cNvPr id="1274882" name="Rectangle 2"/>
          <p:cNvSpPr>
            <a:spLocks noGrp="1" noChangeArrowheads="1"/>
          </p:cNvSpPr>
          <p:nvPr>
            <p:ph type="body" idx="1"/>
          </p:nvPr>
        </p:nvSpPr>
        <p:spPr>
          <a:xfrm>
            <a:off x="179388" y="1196975"/>
            <a:ext cx="8785225" cy="4464050"/>
          </a:xfrm>
        </p:spPr>
        <p:txBody>
          <a:bodyPr/>
          <a:lstStyle/>
          <a:p>
            <a:r>
              <a:rPr lang="zh-CN" altLang="en-US" b="1" dirty="0">
                <a:latin typeface="黑体" pitchFamily="2" charset="-122"/>
              </a:rPr>
              <a:t>常用的输入</a:t>
            </a:r>
            <a:r>
              <a:rPr lang="en-US" altLang="zh-CN" b="1" dirty="0">
                <a:latin typeface="黑体" pitchFamily="2" charset="-122"/>
              </a:rPr>
              <a:t>/</a:t>
            </a:r>
            <a:r>
              <a:rPr lang="zh-CN" altLang="en-US" b="1" dirty="0">
                <a:latin typeface="黑体" pitchFamily="2" charset="-122"/>
              </a:rPr>
              <a:t>输出方式</a:t>
            </a:r>
          </a:p>
          <a:p>
            <a:pPr>
              <a:buFont typeface="Wingdings" pitchFamily="2" charset="2"/>
              <a:buNone/>
            </a:pPr>
            <a:r>
              <a:rPr lang="zh-CN" altLang="en-US" dirty="0">
                <a:latin typeface="楷体_GB2312" pitchFamily="49" charset="-122"/>
                <a:ea typeface="楷体_GB2312" pitchFamily="49" charset="-122"/>
              </a:rPr>
              <a:t>	</a:t>
            </a:r>
            <a:r>
              <a:rPr lang="zh-CN" altLang="en-US" b="1" dirty="0">
                <a:latin typeface="楷体_GB2312" pitchFamily="49" charset="-122"/>
                <a:ea typeface="楷体_GB2312" pitchFamily="49" charset="-122"/>
              </a:rPr>
              <a:t>	</a:t>
            </a:r>
            <a:r>
              <a:rPr lang="zh-CN" altLang="en-US" sz="2600" b="1" dirty="0">
                <a:latin typeface="楷体_GB2312" pitchFamily="49" charset="-122"/>
                <a:ea typeface="楷体_GB2312" pitchFamily="49" charset="-122"/>
              </a:rPr>
              <a:t>根据</a:t>
            </a:r>
            <a:r>
              <a:rPr lang="en-US" altLang="zh-CN" sz="2600" b="1" dirty="0">
                <a:latin typeface="楷体_GB2312" pitchFamily="49" charset="-122"/>
                <a:ea typeface="楷体_GB2312" pitchFamily="49" charset="-122"/>
              </a:rPr>
              <a:t>CPU</a:t>
            </a:r>
            <a:r>
              <a:rPr lang="zh-CN" altLang="en-US" sz="2600" b="1" dirty="0">
                <a:latin typeface="楷体_GB2312" pitchFamily="49" charset="-122"/>
                <a:ea typeface="楷体_GB2312" pitchFamily="49" charset="-122"/>
              </a:rPr>
              <a:t>与外设之间速度的差异，为此有多种输入输出的工作方式，通常有以下几种。</a:t>
            </a:r>
          </a:p>
          <a:p>
            <a:pPr lvl="1"/>
            <a:r>
              <a:rPr lang="zh-CN" altLang="en-US" sz="2200" b="1" dirty="0">
                <a:latin typeface="楷体_GB2312" pitchFamily="49" charset="-122"/>
              </a:rPr>
              <a:t>程序查询方式</a:t>
            </a:r>
          </a:p>
          <a:p>
            <a:pPr lvl="1"/>
            <a:r>
              <a:rPr lang="zh-CN" altLang="en-US" sz="2200" b="1" dirty="0">
                <a:latin typeface="楷体_GB2312" pitchFamily="49" charset="-122"/>
              </a:rPr>
              <a:t>程序中断</a:t>
            </a:r>
            <a:r>
              <a:rPr lang="zh-CN" altLang="en-US" sz="2200" b="1" dirty="0" smtClean="0">
                <a:latin typeface="楷体_GB2312" pitchFamily="49" charset="-122"/>
              </a:rPr>
              <a:t>方式 </a:t>
            </a:r>
            <a:endParaRPr lang="zh-CN" altLang="en-US" sz="2200" b="1" dirty="0">
              <a:latin typeface="楷体_GB2312" pitchFamily="49" charset="-122"/>
            </a:endParaRPr>
          </a:p>
          <a:p>
            <a:pPr lvl="1"/>
            <a:r>
              <a:rPr lang="zh-CN" altLang="en-US" sz="2200" b="1" dirty="0">
                <a:latin typeface="楷体_GB2312" pitchFamily="49" charset="-122"/>
              </a:rPr>
              <a:t>直接内存访问（</a:t>
            </a:r>
            <a:r>
              <a:rPr lang="en-US" altLang="zh-CN" sz="2200" b="1" dirty="0">
                <a:latin typeface="楷体_GB2312" pitchFamily="49" charset="-122"/>
              </a:rPr>
              <a:t>DMA</a:t>
            </a:r>
            <a:r>
              <a:rPr lang="zh-CN" altLang="en-US" sz="2200" b="1" dirty="0">
                <a:latin typeface="楷体_GB2312" pitchFamily="49" charset="-122"/>
              </a:rPr>
              <a:t>）方式</a:t>
            </a:r>
          </a:p>
          <a:p>
            <a:pPr lvl="1"/>
            <a:r>
              <a:rPr lang="zh-CN" altLang="en-US" sz="2200" b="1" dirty="0">
                <a:latin typeface="楷体_GB2312" pitchFamily="49" charset="-122"/>
              </a:rPr>
              <a:t>通道</a:t>
            </a:r>
            <a:r>
              <a:rPr lang="zh-CN" altLang="en-US" sz="2200" b="1" dirty="0" smtClean="0">
                <a:latin typeface="楷体_GB2312" pitchFamily="49" charset="-122"/>
              </a:rPr>
              <a:t>方式</a:t>
            </a:r>
            <a:endParaRPr lang="zh-CN" altLang="en-US" sz="2200" b="1" dirty="0">
              <a:latin typeface="楷体_GB2312" pitchFamily="49" charset="-122"/>
            </a:endParaRPr>
          </a:p>
          <a:p>
            <a:pPr lvl="1"/>
            <a:r>
              <a:rPr lang="zh-CN" altLang="en-US" sz="2200" b="1" dirty="0">
                <a:latin typeface="楷体_GB2312" pitchFamily="49" charset="-122"/>
              </a:rPr>
              <a:t>外围处理机</a:t>
            </a:r>
            <a:r>
              <a:rPr lang="zh-CN" altLang="en-US" sz="2200" b="1" dirty="0" smtClean="0">
                <a:latin typeface="楷体_GB2312" pitchFamily="49" charset="-122"/>
              </a:rPr>
              <a:t>方式</a:t>
            </a:r>
            <a:endParaRPr lang="zh-CN" altLang="en-US" sz="2200" dirty="0">
              <a:latin typeface="楷体_GB2312" pitchFamily="49" charset="-122"/>
            </a:endParaRPr>
          </a:p>
        </p:txBody>
      </p:sp>
      <p:sp>
        <p:nvSpPr>
          <p:cNvPr id="1274883" name="Rectangle 3"/>
          <p:cNvSpPr>
            <a:spLocks noChangeArrowheads="1"/>
          </p:cNvSpPr>
          <p:nvPr/>
        </p:nvSpPr>
        <p:spPr bwMode="auto">
          <a:xfrm>
            <a:off x="2195513" y="63500"/>
            <a:ext cx="47355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4000" b="0">
                <a:solidFill>
                  <a:schemeClr val="tx2"/>
                </a:solidFill>
                <a:effectLst>
                  <a:outerShdw blurRad="38100" dist="38100" dir="2700000" algn="tl">
                    <a:srgbClr val="C0C0C0"/>
                  </a:outerShdw>
                </a:effectLst>
                <a:latin typeface="华文琥珀" pitchFamily="2" charset="-122"/>
                <a:ea typeface="华文琥珀" pitchFamily="2" charset="-122"/>
              </a:rPr>
              <a:t>输入输出系统</a:t>
            </a:r>
          </a:p>
        </p:txBody>
      </p:sp>
    </p:spTree>
    <p:extLst>
      <p:ext uri="{BB962C8B-B14F-4D97-AF65-F5344CB8AC3E}">
        <p14:creationId xmlns:p14="http://schemas.microsoft.com/office/powerpoint/2010/main" val="16174950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274882">
                                            <p:txEl>
                                              <p:pRg st="0" end="0"/>
                                            </p:txEl>
                                          </p:spTgt>
                                        </p:tgtEl>
                                        <p:attrNameLst>
                                          <p:attrName>style.visibility</p:attrName>
                                        </p:attrNameLst>
                                      </p:cBhvr>
                                      <p:to>
                                        <p:strVal val="visible"/>
                                      </p:to>
                                    </p:set>
                                    <p:anim calcmode="lin" valueType="num">
                                      <p:cBhvr>
                                        <p:cTn id="7" dur="1000" fill="hold"/>
                                        <p:tgtEl>
                                          <p:spTgt spid="127488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27488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74882">
                                            <p:txEl>
                                              <p:pRg st="0" end="0"/>
                                            </p:txEl>
                                          </p:spTgt>
                                        </p:tgtEl>
                                      </p:cBhvr>
                                    </p:animEffect>
                                  </p:child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274882">
                                            <p:txEl>
                                              <p:pRg st="1" end="1"/>
                                            </p:txEl>
                                          </p:spTgt>
                                        </p:tgtEl>
                                        <p:attrNameLst>
                                          <p:attrName>style.visibility</p:attrName>
                                        </p:attrNameLst>
                                      </p:cBhvr>
                                      <p:to>
                                        <p:strVal val="visible"/>
                                      </p:to>
                                    </p:set>
                                    <p:anim calcmode="lin" valueType="num">
                                      <p:cBhvr>
                                        <p:cTn id="13" dur="1000" fill="hold"/>
                                        <p:tgtEl>
                                          <p:spTgt spid="1274882">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1274882">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274882">
                                            <p:txEl>
                                              <p:pRg st="1" end="1"/>
                                            </p:txEl>
                                          </p:spTgt>
                                        </p:tgtEl>
                                      </p:cBhvr>
                                    </p:animEffect>
                                  </p:childTnLst>
                                </p:cTn>
                              </p:par>
                            </p:childTnLst>
                          </p:cTn>
                        </p:par>
                        <p:par>
                          <p:cTn id="16" fill="hold" nodeType="afterGroup">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1274882">
                                            <p:txEl>
                                              <p:pRg st="2" end="2"/>
                                            </p:txEl>
                                          </p:spTgt>
                                        </p:tgtEl>
                                        <p:attrNameLst>
                                          <p:attrName>style.visibility</p:attrName>
                                        </p:attrNameLst>
                                      </p:cBhvr>
                                      <p:to>
                                        <p:strVal val="visible"/>
                                      </p:to>
                                    </p:set>
                                    <p:anim calcmode="lin" valueType="num">
                                      <p:cBhvr>
                                        <p:cTn id="19" dur="1000" fill="hold"/>
                                        <p:tgtEl>
                                          <p:spTgt spid="1274882">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1274882">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274882">
                                            <p:txEl>
                                              <p:pRg st="2" end="2"/>
                                            </p:txEl>
                                          </p:spTgt>
                                        </p:tgtEl>
                                      </p:cBhvr>
                                    </p:animEffect>
                                  </p:childTnLst>
                                </p:cTn>
                              </p:par>
                            </p:childTnLst>
                          </p:cTn>
                        </p:par>
                        <p:par>
                          <p:cTn id="22" fill="hold" nodeType="afterGroup">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1274882">
                                            <p:txEl>
                                              <p:pRg st="3" end="3"/>
                                            </p:txEl>
                                          </p:spTgt>
                                        </p:tgtEl>
                                        <p:attrNameLst>
                                          <p:attrName>style.visibility</p:attrName>
                                        </p:attrNameLst>
                                      </p:cBhvr>
                                      <p:to>
                                        <p:strVal val="visible"/>
                                      </p:to>
                                    </p:set>
                                    <p:anim calcmode="lin" valueType="num">
                                      <p:cBhvr>
                                        <p:cTn id="25" dur="1000" fill="hold"/>
                                        <p:tgtEl>
                                          <p:spTgt spid="1274882">
                                            <p:txEl>
                                              <p:pRg st="3" end="3"/>
                                            </p:txEl>
                                          </p:spTgt>
                                        </p:tgtEl>
                                        <p:attrNameLst>
                                          <p:attrName>ppt_w</p:attrName>
                                        </p:attrNameLst>
                                      </p:cBhvr>
                                      <p:tavLst>
                                        <p:tav tm="0">
                                          <p:val>
                                            <p:strVal val="#ppt_w+.3"/>
                                          </p:val>
                                        </p:tav>
                                        <p:tav tm="100000">
                                          <p:val>
                                            <p:strVal val="#ppt_w"/>
                                          </p:val>
                                        </p:tav>
                                      </p:tavLst>
                                    </p:anim>
                                    <p:anim calcmode="lin" valueType="num">
                                      <p:cBhvr>
                                        <p:cTn id="26" dur="1000" fill="hold"/>
                                        <p:tgtEl>
                                          <p:spTgt spid="1274882">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1274882">
                                            <p:txEl>
                                              <p:pRg st="3" end="3"/>
                                            </p:txEl>
                                          </p:spTgt>
                                        </p:tgtEl>
                                      </p:cBhvr>
                                    </p:animEffect>
                                  </p:childTnLst>
                                </p:cTn>
                              </p:par>
                            </p:childTnLst>
                          </p:cTn>
                        </p:par>
                        <p:par>
                          <p:cTn id="28" fill="hold" nodeType="afterGroup">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1274882">
                                            <p:txEl>
                                              <p:pRg st="4" end="4"/>
                                            </p:txEl>
                                          </p:spTgt>
                                        </p:tgtEl>
                                        <p:attrNameLst>
                                          <p:attrName>style.visibility</p:attrName>
                                        </p:attrNameLst>
                                      </p:cBhvr>
                                      <p:to>
                                        <p:strVal val="visible"/>
                                      </p:to>
                                    </p:set>
                                    <p:anim calcmode="lin" valueType="num">
                                      <p:cBhvr>
                                        <p:cTn id="31" dur="1000" fill="hold"/>
                                        <p:tgtEl>
                                          <p:spTgt spid="1274882">
                                            <p:txEl>
                                              <p:pRg st="4" end="4"/>
                                            </p:txEl>
                                          </p:spTgt>
                                        </p:tgtEl>
                                        <p:attrNameLst>
                                          <p:attrName>ppt_w</p:attrName>
                                        </p:attrNameLst>
                                      </p:cBhvr>
                                      <p:tavLst>
                                        <p:tav tm="0">
                                          <p:val>
                                            <p:strVal val="#ppt_w+.3"/>
                                          </p:val>
                                        </p:tav>
                                        <p:tav tm="100000">
                                          <p:val>
                                            <p:strVal val="#ppt_w"/>
                                          </p:val>
                                        </p:tav>
                                      </p:tavLst>
                                    </p:anim>
                                    <p:anim calcmode="lin" valueType="num">
                                      <p:cBhvr>
                                        <p:cTn id="32" dur="1000" fill="hold"/>
                                        <p:tgtEl>
                                          <p:spTgt spid="1274882">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1274882">
                                            <p:txEl>
                                              <p:pRg st="4" end="4"/>
                                            </p:txEl>
                                          </p:spTgt>
                                        </p:tgtEl>
                                      </p:cBhvr>
                                    </p:animEffect>
                                  </p:childTnLst>
                                </p:cTn>
                              </p:par>
                            </p:childTnLst>
                          </p:cTn>
                        </p:par>
                        <p:par>
                          <p:cTn id="34" fill="hold" nodeType="afterGroup">
                            <p:stCondLst>
                              <p:cond delay="5000"/>
                            </p:stCondLst>
                            <p:childTnLst>
                              <p:par>
                                <p:cTn id="35" presetID="50" presetClass="entr" presetSubtype="0" decel="100000" fill="hold" nodeType="afterEffect">
                                  <p:stCondLst>
                                    <p:cond delay="0"/>
                                  </p:stCondLst>
                                  <p:childTnLst>
                                    <p:set>
                                      <p:cBhvr>
                                        <p:cTn id="36" dur="1" fill="hold">
                                          <p:stCondLst>
                                            <p:cond delay="0"/>
                                          </p:stCondLst>
                                        </p:cTn>
                                        <p:tgtEl>
                                          <p:spTgt spid="1274882">
                                            <p:txEl>
                                              <p:pRg st="5" end="5"/>
                                            </p:txEl>
                                          </p:spTgt>
                                        </p:tgtEl>
                                        <p:attrNameLst>
                                          <p:attrName>style.visibility</p:attrName>
                                        </p:attrNameLst>
                                      </p:cBhvr>
                                      <p:to>
                                        <p:strVal val="visible"/>
                                      </p:to>
                                    </p:set>
                                    <p:anim calcmode="lin" valueType="num">
                                      <p:cBhvr>
                                        <p:cTn id="37" dur="1000" fill="hold"/>
                                        <p:tgtEl>
                                          <p:spTgt spid="1274882">
                                            <p:txEl>
                                              <p:pRg st="5" end="5"/>
                                            </p:txEl>
                                          </p:spTgt>
                                        </p:tgtEl>
                                        <p:attrNameLst>
                                          <p:attrName>ppt_w</p:attrName>
                                        </p:attrNameLst>
                                      </p:cBhvr>
                                      <p:tavLst>
                                        <p:tav tm="0">
                                          <p:val>
                                            <p:strVal val="#ppt_w+.3"/>
                                          </p:val>
                                        </p:tav>
                                        <p:tav tm="100000">
                                          <p:val>
                                            <p:strVal val="#ppt_w"/>
                                          </p:val>
                                        </p:tav>
                                      </p:tavLst>
                                    </p:anim>
                                    <p:anim calcmode="lin" valueType="num">
                                      <p:cBhvr>
                                        <p:cTn id="38" dur="1000" fill="hold"/>
                                        <p:tgtEl>
                                          <p:spTgt spid="1274882">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1274882">
                                            <p:txEl>
                                              <p:pRg st="5" end="5"/>
                                            </p:txEl>
                                          </p:spTgt>
                                        </p:tgtEl>
                                      </p:cBhvr>
                                    </p:animEffect>
                                  </p:childTnLst>
                                </p:cTn>
                              </p:par>
                            </p:childTnLst>
                          </p:cTn>
                        </p:par>
                        <p:par>
                          <p:cTn id="40" fill="hold" nodeType="afterGroup">
                            <p:stCondLst>
                              <p:cond delay="6000"/>
                            </p:stCondLst>
                            <p:childTnLst>
                              <p:par>
                                <p:cTn id="41" presetID="50" presetClass="entr" presetSubtype="0" decel="100000" fill="hold" nodeType="afterEffect">
                                  <p:stCondLst>
                                    <p:cond delay="0"/>
                                  </p:stCondLst>
                                  <p:childTnLst>
                                    <p:set>
                                      <p:cBhvr>
                                        <p:cTn id="42" dur="1" fill="hold">
                                          <p:stCondLst>
                                            <p:cond delay="0"/>
                                          </p:stCondLst>
                                        </p:cTn>
                                        <p:tgtEl>
                                          <p:spTgt spid="1274882">
                                            <p:txEl>
                                              <p:pRg st="6" end="6"/>
                                            </p:txEl>
                                          </p:spTgt>
                                        </p:tgtEl>
                                        <p:attrNameLst>
                                          <p:attrName>style.visibility</p:attrName>
                                        </p:attrNameLst>
                                      </p:cBhvr>
                                      <p:to>
                                        <p:strVal val="visible"/>
                                      </p:to>
                                    </p:set>
                                    <p:anim calcmode="lin" valueType="num">
                                      <p:cBhvr>
                                        <p:cTn id="43" dur="1000" fill="hold"/>
                                        <p:tgtEl>
                                          <p:spTgt spid="1274882">
                                            <p:txEl>
                                              <p:pRg st="6" end="6"/>
                                            </p:txEl>
                                          </p:spTgt>
                                        </p:tgtEl>
                                        <p:attrNameLst>
                                          <p:attrName>ppt_w</p:attrName>
                                        </p:attrNameLst>
                                      </p:cBhvr>
                                      <p:tavLst>
                                        <p:tav tm="0">
                                          <p:val>
                                            <p:strVal val="#ppt_w+.3"/>
                                          </p:val>
                                        </p:tav>
                                        <p:tav tm="100000">
                                          <p:val>
                                            <p:strVal val="#ppt_w"/>
                                          </p:val>
                                        </p:tav>
                                      </p:tavLst>
                                    </p:anim>
                                    <p:anim calcmode="lin" valueType="num">
                                      <p:cBhvr>
                                        <p:cTn id="44" dur="1000" fill="hold"/>
                                        <p:tgtEl>
                                          <p:spTgt spid="1274882">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12748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9643EE00-C53C-4F37-A626-E41416FB8EE3}" type="slidenum">
              <a:rPr lang="en-US" altLang="zh-CN"/>
              <a:pPr/>
              <a:t>3</a:t>
            </a:fld>
            <a:endParaRPr lang="en-US" altLang="zh-CN"/>
          </a:p>
        </p:txBody>
      </p:sp>
      <p:sp>
        <p:nvSpPr>
          <p:cNvPr id="1245186" name="Rectangle 2"/>
          <p:cNvSpPr>
            <a:spLocks noGrp="1" noChangeArrowheads="1"/>
          </p:cNvSpPr>
          <p:nvPr>
            <p:ph type="title"/>
          </p:nvPr>
        </p:nvSpPr>
        <p:spPr/>
        <p:txBody>
          <a:bodyPr/>
          <a:lstStyle/>
          <a:p>
            <a:r>
              <a:rPr lang="zh-CN" altLang="en-US" b="0"/>
              <a:t>导引关键字</a:t>
            </a:r>
            <a:r>
              <a:rPr lang="en-US"/>
              <a:t> </a:t>
            </a:r>
            <a:endParaRPr lang="zh-CN" altLang="en-US"/>
          </a:p>
        </p:txBody>
      </p:sp>
      <p:sp>
        <p:nvSpPr>
          <p:cNvPr id="1245187" name="Rectangle 3"/>
          <p:cNvSpPr>
            <a:spLocks noGrp="1" noChangeArrowheads="1"/>
          </p:cNvSpPr>
          <p:nvPr>
            <p:ph type="body" idx="1"/>
          </p:nvPr>
        </p:nvSpPr>
        <p:spPr>
          <a:xfrm>
            <a:off x="179388" y="1196975"/>
            <a:ext cx="8353425" cy="4537075"/>
          </a:xfrm>
        </p:spPr>
        <p:txBody>
          <a:bodyPr/>
          <a:lstStyle/>
          <a:p>
            <a:pPr algn="just"/>
            <a:r>
              <a:rPr lang="zh-CN" altLang="en-US" b="1" dirty="0"/>
              <a:t>计算机硬件系统</a:t>
            </a:r>
          </a:p>
          <a:p>
            <a:pPr algn="just"/>
            <a:r>
              <a:rPr lang="zh-CN" altLang="en-US" b="1" dirty="0"/>
              <a:t>主机与外设</a:t>
            </a:r>
          </a:p>
          <a:p>
            <a:pPr algn="just"/>
            <a:r>
              <a:rPr lang="en-US" altLang="zh-CN" b="1" dirty="0" smtClean="0"/>
              <a:t>CPU</a:t>
            </a:r>
            <a:r>
              <a:rPr lang="zh-CN" altLang="en-US" b="1" dirty="0" smtClean="0"/>
              <a:t>，高速缓存</a:t>
            </a:r>
            <a:r>
              <a:rPr lang="en-US" altLang="zh-CN" b="1" dirty="0" smtClean="0"/>
              <a:t>Cache</a:t>
            </a:r>
            <a:r>
              <a:rPr lang="zh-CN" altLang="en-US" b="1" dirty="0" smtClean="0"/>
              <a:t>、算术逻辑单元</a:t>
            </a:r>
            <a:r>
              <a:rPr lang="en-US" altLang="zh-CN" b="1" dirty="0" smtClean="0"/>
              <a:t>ALU</a:t>
            </a:r>
            <a:endParaRPr lang="en-US" altLang="zh-CN" b="1" dirty="0"/>
          </a:p>
          <a:p>
            <a:pPr algn="just"/>
            <a:r>
              <a:rPr lang="zh-CN" altLang="en-US" b="1" dirty="0" smtClean="0"/>
              <a:t>只读存储器</a:t>
            </a:r>
            <a:r>
              <a:rPr lang="en-US" altLang="zh-CN" b="1" dirty="0" smtClean="0"/>
              <a:t>ROM</a:t>
            </a:r>
            <a:r>
              <a:rPr lang="zh-CN" altLang="en-US" b="1" dirty="0" smtClean="0"/>
              <a:t>、随机存储器</a:t>
            </a:r>
            <a:r>
              <a:rPr lang="en-US" altLang="zh-CN" b="1" dirty="0" smtClean="0"/>
              <a:t>RAM</a:t>
            </a:r>
            <a:endParaRPr lang="en-US" altLang="zh-CN" b="1" dirty="0"/>
          </a:p>
          <a:p>
            <a:pPr algn="just"/>
            <a:r>
              <a:rPr lang="zh-CN" altLang="en-US" b="1" dirty="0"/>
              <a:t>磁盘磁道</a:t>
            </a:r>
          </a:p>
          <a:p>
            <a:pPr algn="just"/>
            <a:r>
              <a:rPr lang="zh-CN" altLang="en-US" b="1" dirty="0"/>
              <a:t>指令、 </a:t>
            </a:r>
            <a:r>
              <a:rPr lang="en-US" altLang="zh-CN" b="1" dirty="0"/>
              <a:t>CPU</a:t>
            </a:r>
            <a:r>
              <a:rPr lang="zh-CN" altLang="en-US" b="1" dirty="0"/>
              <a:t>数据读取</a:t>
            </a:r>
          </a:p>
          <a:p>
            <a:pPr algn="just"/>
            <a:r>
              <a:rPr lang="zh-CN" altLang="en-US" b="1" dirty="0"/>
              <a:t>存储空间、寻址、地址</a:t>
            </a:r>
          </a:p>
        </p:txBody>
      </p:sp>
      <p:pic>
        <p:nvPicPr>
          <p:cNvPr id="1245188" name="Picture 4" descr="2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3357563"/>
            <a:ext cx="2124075" cy="220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0516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245187">
                                            <p:txEl>
                                              <p:pRg st="0" end="0"/>
                                            </p:txEl>
                                          </p:spTgt>
                                        </p:tgtEl>
                                        <p:attrNameLst>
                                          <p:attrName>style.visibility</p:attrName>
                                        </p:attrNameLst>
                                      </p:cBhvr>
                                      <p:to>
                                        <p:strVal val="visible"/>
                                      </p:to>
                                    </p:set>
                                    <p:animEffect transition="in" filter="blinds(horizontal)">
                                      <p:cBhvr>
                                        <p:cTn id="7" dur="1000"/>
                                        <p:tgtEl>
                                          <p:spTgt spid="1245187">
                                            <p:txEl>
                                              <p:pRg st="0" end="0"/>
                                            </p:txEl>
                                          </p:spTgt>
                                        </p:tgtEl>
                                      </p:cBhvr>
                                    </p:animEffect>
                                  </p:childTnLst>
                                </p:cTn>
                              </p:par>
                            </p:childTnLst>
                          </p:cTn>
                        </p:par>
                        <p:par>
                          <p:cTn id="8" fill="hold" nodeType="afterGroup">
                            <p:stCondLst>
                              <p:cond delay="1000"/>
                            </p:stCondLst>
                            <p:childTnLst>
                              <p:par>
                                <p:cTn id="9" presetID="3" presetClass="entr" presetSubtype="10" fill="hold" nodeType="afterEffect">
                                  <p:stCondLst>
                                    <p:cond delay="0"/>
                                  </p:stCondLst>
                                  <p:childTnLst>
                                    <p:set>
                                      <p:cBhvr>
                                        <p:cTn id="10" dur="1" fill="hold">
                                          <p:stCondLst>
                                            <p:cond delay="0"/>
                                          </p:stCondLst>
                                        </p:cTn>
                                        <p:tgtEl>
                                          <p:spTgt spid="1245187">
                                            <p:txEl>
                                              <p:pRg st="1" end="1"/>
                                            </p:txEl>
                                          </p:spTgt>
                                        </p:tgtEl>
                                        <p:attrNameLst>
                                          <p:attrName>style.visibility</p:attrName>
                                        </p:attrNameLst>
                                      </p:cBhvr>
                                      <p:to>
                                        <p:strVal val="visible"/>
                                      </p:to>
                                    </p:set>
                                    <p:animEffect transition="in" filter="blinds(horizontal)">
                                      <p:cBhvr>
                                        <p:cTn id="11" dur="1000"/>
                                        <p:tgtEl>
                                          <p:spTgt spid="1245187">
                                            <p:txEl>
                                              <p:pRg st="1" end="1"/>
                                            </p:txEl>
                                          </p:spTgt>
                                        </p:tgtEl>
                                      </p:cBhvr>
                                    </p:animEffect>
                                  </p:childTnLst>
                                </p:cTn>
                              </p:par>
                            </p:childTnLst>
                          </p:cTn>
                        </p:par>
                        <p:par>
                          <p:cTn id="12" fill="hold" nodeType="afterGroup">
                            <p:stCondLst>
                              <p:cond delay="2000"/>
                            </p:stCondLst>
                            <p:childTnLst>
                              <p:par>
                                <p:cTn id="13" presetID="3" presetClass="entr" presetSubtype="10" fill="hold" nodeType="afterEffect">
                                  <p:stCondLst>
                                    <p:cond delay="0"/>
                                  </p:stCondLst>
                                  <p:childTnLst>
                                    <p:set>
                                      <p:cBhvr>
                                        <p:cTn id="14" dur="1" fill="hold">
                                          <p:stCondLst>
                                            <p:cond delay="0"/>
                                          </p:stCondLst>
                                        </p:cTn>
                                        <p:tgtEl>
                                          <p:spTgt spid="1245187">
                                            <p:txEl>
                                              <p:pRg st="2" end="2"/>
                                            </p:txEl>
                                          </p:spTgt>
                                        </p:tgtEl>
                                        <p:attrNameLst>
                                          <p:attrName>style.visibility</p:attrName>
                                        </p:attrNameLst>
                                      </p:cBhvr>
                                      <p:to>
                                        <p:strVal val="visible"/>
                                      </p:to>
                                    </p:set>
                                    <p:animEffect transition="in" filter="blinds(horizontal)">
                                      <p:cBhvr>
                                        <p:cTn id="15" dur="1000"/>
                                        <p:tgtEl>
                                          <p:spTgt spid="1245187">
                                            <p:txEl>
                                              <p:pRg st="2" end="2"/>
                                            </p:txEl>
                                          </p:spTgt>
                                        </p:tgtEl>
                                      </p:cBhvr>
                                    </p:animEffect>
                                  </p:childTnLst>
                                </p:cTn>
                              </p:par>
                            </p:childTnLst>
                          </p:cTn>
                        </p:par>
                        <p:par>
                          <p:cTn id="16" fill="hold" nodeType="afterGroup">
                            <p:stCondLst>
                              <p:cond delay="3000"/>
                            </p:stCondLst>
                            <p:childTnLst>
                              <p:par>
                                <p:cTn id="17" presetID="3" presetClass="entr" presetSubtype="10" fill="hold" nodeType="afterEffect">
                                  <p:stCondLst>
                                    <p:cond delay="0"/>
                                  </p:stCondLst>
                                  <p:childTnLst>
                                    <p:set>
                                      <p:cBhvr>
                                        <p:cTn id="18" dur="1" fill="hold">
                                          <p:stCondLst>
                                            <p:cond delay="0"/>
                                          </p:stCondLst>
                                        </p:cTn>
                                        <p:tgtEl>
                                          <p:spTgt spid="1245187">
                                            <p:txEl>
                                              <p:pRg st="3" end="3"/>
                                            </p:txEl>
                                          </p:spTgt>
                                        </p:tgtEl>
                                        <p:attrNameLst>
                                          <p:attrName>style.visibility</p:attrName>
                                        </p:attrNameLst>
                                      </p:cBhvr>
                                      <p:to>
                                        <p:strVal val="visible"/>
                                      </p:to>
                                    </p:set>
                                    <p:animEffect transition="in" filter="blinds(horizontal)">
                                      <p:cBhvr>
                                        <p:cTn id="19" dur="1000"/>
                                        <p:tgtEl>
                                          <p:spTgt spid="1245187">
                                            <p:txEl>
                                              <p:pRg st="3" end="3"/>
                                            </p:txEl>
                                          </p:spTgt>
                                        </p:tgtEl>
                                      </p:cBhvr>
                                    </p:animEffect>
                                  </p:childTnLst>
                                </p:cTn>
                              </p:par>
                            </p:childTnLst>
                          </p:cTn>
                        </p:par>
                        <p:par>
                          <p:cTn id="20" fill="hold" nodeType="afterGroup">
                            <p:stCondLst>
                              <p:cond delay="4000"/>
                            </p:stCondLst>
                            <p:childTnLst>
                              <p:par>
                                <p:cTn id="21" presetID="3" presetClass="entr" presetSubtype="10" fill="hold" nodeType="afterEffect">
                                  <p:stCondLst>
                                    <p:cond delay="0"/>
                                  </p:stCondLst>
                                  <p:childTnLst>
                                    <p:set>
                                      <p:cBhvr>
                                        <p:cTn id="22" dur="1" fill="hold">
                                          <p:stCondLst>
                                            <p:cond delay="0"/>
                                          </p:stCondLst>
                                        </p:cTn>
                                        <p:tgtEl>
                                          <p:spTgt spid="1245187">
                                            <p:txEl>
                                              <p:pRg st="4" end="4"/>
                                            </p:txEl>
                                          </p:spTgt>
                                        </p:tgtEl>
                                        <p:attrNameLst>
                                          <p:attrName>style.visibility</p:attrName>
                                        </p:attrNameLst>
                                      </p:cBhvr>
                                      <p:to>
                                        <p:strVal val="visible"/>
                                      </p:to>
                                    </p:set>
                                    <p:animEffect transition="in" filter="blinds(horizontal)">
                                      <p:cBhvr>
                                        <p:cTn id="23" dur="1000"/>
                                        <p:tgtEl>
                                          <p:spTgt spid="1245187">
                                            <p:txEl>
                                              <p:pRg st="4" end="4"/>
                                            </p:txEl>
                                          </p:spTgt>
                                        </p:tgtEl>
                                      </p:cBhvr>
                                    </p:animEffect>
                                  </p:childTnLst>
                                </p:cTn>
                              </p:par>
                            </p:childTnLst>
                          </p:cTn>
                        </p:par>
                        <p:par>
                          <p:cTn id="24" fill="hold" nodeType="afterGroup">
                            <p:stCondLst>
                              <p:cond delay="5000"/>
                            </p:stCondLst>
                            <p:childTnLst>
                              <p:par>
                                <p:cTn id="25" presetID="3" presetClass="entr" presetSubtype="10" fill="hold" nodeType="afterEffect">
                                  <p:stCondLst>
                                    <p:cond delay="0"/>
                                  </p:stCondLst>
                                  <p:childTnLst>
                                    <p:set>
                                      <p:cBhvr>
                                        <p:cTn id="26" dur="1" fill="hold">
                                          <p:stCondLst>
                                            <p:cond delay="0"/>
                                          </p:stCondLst>
                                        </p:cTn>
                                        <p:tgtEl>
                                          <p:spTgt spid="1245187">
                                            <p:txEl>
                                              <p:pRg st="5" end="5"/>
                                            </p:txEl>
                                          </p:spTgt>
                                        </p:tgtEl>
                                        <p:attrNameLst>
                                          <p:attrName>style.visibility</p:attrName>
                                        </p:attrNameLst>
                                      </p:cBhvr>
                                      <p:to>
                                        <p:strVal val="visible"/>
                                      </p:to>
                                    </p:set>
                                    <p:animEffect transition="in" filter="blinds(horizontal)">
                                      <p:cBhvr>
                                        <p:cTn id="27" dur="1000"/>
                                        <p:tgtEl>
                                          <p:spTgt spid="1245187">
                                            <p:txEl>
                                              <p:pRg st="5" end="5"/>
                                            </p:txEl>
                                          </p:spTgt>
                                        </p:tgtEl>
                                      </p:cBhvr>
                                    </p:animEffect>
                                  </p:childTnLst>
                                </p:cTn>
                              </p:par>
                            </p:childTnLst>
                          </p:cTn>
                        </p:par>
                        <p:par>
                          <p:cTn id="28" fill="hold" nodeType="afterGroup">
                            <p:stCondLst>
                              <p:cond delay="6000"/>
                            </p:stCondLst>
                            <p:childTnLst>
                              <p:par>
                                <p:cTn id="29" presetID="3" presetClass="entr" presetSubtype="10" fill="hold" nodeType="afterEffect">
                                  <p:stCondLst>
                                    <p:cond delay="0"/>
                                  </p:stCondLst>
                                  <p:childTnLst>
                                    <p:set>
                                      <p:cBhvr>
                                        <p:cTn id="30" dur="1" fill="hold">
                                          <p:stCondLst>
                                            <p:cond delay="0"/>
                                          </p:stCondLst>
                                        </p:cTn>
                                        <p:tgtEl>
                                          <p:spTgt spid="1245187">
                                            <p:txEl>
                                              <p:pRg st="6" end="6"/>
                                            </p:txEl>
                                          </p:spTgt>
                                        </p:tgtEl>
                                        <p:attrNameLst>
                                          <p:attrName>style.visibility</p:attrName>
                                        </p:attrNameLst>
                                      </p:cBhvr>
                                      <p:to>
                                        <p:strVal val="visible"/>
                                      </p:to>
                                    </p:set>
                                    <p:animEffect transition="in" filter="blinds(horizontal)">
                                      <p:cBhvr>
                                        <p:cTn id="31" dur="1000"/>
                                        <p:tgtEl>
                                          <p:spTgt spid="12451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8BB4B70A-2ED0-4E14-8B9C-E3437EE278EF}" type="slidenum">
              <a:rPr lang="en-US" altLang="zh-CN"/>
              <a:pPr/>
              <a:t>30</a:t>
            </a:fld>
            <a:endParaRPr lang="en-US" altLang="zh-CN"/>
          </a:p>
        </p:txBody>
      </p:sp>
      <p:sp>
        <p:nvSpPr>
          <p:cNvPr id="1275906" name="Rectangle 2"/>
          <p:cNvSpPr>
            <a:spLocks noGrp="1" noChangeArrowheads="1"/>
          </p:cNvSpPr>
          <p:nvPr>
            <p:ph type="subTitle" idx="1"/>
          </p:nvPr>
        </p:nvSpPr>
        <p:spPr>
          <a:xfrm>
            <a:off x="468313" y="2924175"/>
            <a:ext cx="6983412" cy="2736850"/>
          </a:xfrm>
        </p:spPr>
        <p:txBody>
          <a:bodyPr/>
          <a:lstStyle/>
          <a:p>
            <a:pPr algn="l">
              <a:lnSpc>
                <a:spcPct val="90000"/>
              </a:lnSpc>
              <a:buFont typeface="Wingdings" pitchFamily="2" charset="2"/>
              <a:buChar char="l"/>
            </a:pPr>
            <a:r>
              <a:rPr lang="zh-CN" altLang="en-US" sz="2800" b="1" dirty="0">
                <a:effectLst>
                  <a:outerShdw blurRad="38100" dist="38100" dir="2700000" algn="tl">
                    <a:srgbClr val="C0C0C0"/>
                  </a:outerShdw>
                </a:effectLst>
                <a:latin typeface="宋体" charset="-122"/>
                <a:hlinkClick r:id="rId2" action="ppaction://hlinksldjump"/>
              </a:rPr>
              <a:t>计算机硬件组成</a:t>
            </a:r>
            <a:endParaRPr lang="zh-CN" altLang="en-US" sz="2800" b="1" dirty="0">
              <a:effectLst>
                <a:outerShdw blurRad="38100" dist="38100" dir="2700000" algn="tl">
                  <a:srgbClr val="C0C0C0"/>
                </a:outerShdw>
              </a:effectLst>
              <a:latin typeface="宋体" charset="-122"/>
            </a:endParaRPr>
          </a:p>
          <a:p>
            <a:pPr algn="l">
              <a:lnSpc>
                <a:spcPct val="90000"/>
              </a:lnSpc>
              <a:buFont typeface="Wingdings" pitchFamily="2" charset="2"/>
              <a:buChar char="l"/>
            </a:pPr>
            <a:r>
              <a:rPr lang="zh-CN" altLang="en-US" sz="2800" b="1" dirty="0">
                <a:effectLst>
                  <a:outerShdw blurRad="38100" dist="38100" dir="2700000" algn="tl">
                    <a:srgbClr val="C0C0C0"/>
                  </a:outerShdw>
                </a:effectLst>
                <a:latin typeface="宋体" charset="-122"/>
                <a:hlinkClick r:id="rId3" action="ppaction://hlinksldjump"/>
              </a:rPr>
              <a:t>处理器系统 </a:t>
            </a:r>
            <a:endParaRPr lang="zh-CN" altLang="en-US" sz="2800" b="1" dirty="0">
              <a:effectLst>
                <a:outerShdw blurRad="38100" dist="38100" dir="2700000" algn="tl">
                  <a:srgbClr val="C0C0C0"/>
                </a:outerShdw>
              </a:effectLst>
              <a:latin typeface="宋体" charset="-122"/>
            </a:endParaRPr>
          </a:p>
          <a:p>
            <a:pPr algn="l">
              <a:lnSpc>
                <a:spcPct val="90000"/>
              </a:lnSpc>
              <a:buFont typeface="Wingdings" pitchFamily="2" charset="2"/>
              <a:buChar char="l"/>
            </a:pPr>
            <a:r>
              <a:rPr lang="zh-CN" altLang="en-US" sz="2800" b="1" dirty="0">
                <a:effectLst>
                  <a:outerShdw blurRad="38100" dist="38100" dir="2700000" algn="tl">
                    <a:srgbClr val="C0C0C0"/>
                  </a:outerShdw>
                </a:effectLst>
                <a:latin typeface="宋体" charset="-122"/>
                <a:hlinkClick r:id="rId4" action="ppaction://hlinksldjump"/>
              </a:rPr>
              <a:t>存储器系统</a:t>
            </a:r>
            <a:endParaRPr lang="zh-CN" altLang="en-US" sz="2800" b="1" dirty="0">
              <a:effectLst>
                <a:outerShdw blurRad="38100" dist="38100" dir="2700000" algn="tl">
                  <a:srgbClr val="C0C0C0"/>
                </a:outerShdw>
              </a:effectLst>
              <a:latin typeface="宋体" charset="-122"/>
            </a:endParaRPr>
          </a:p>
          <a:p>
            <a:pPr algn="l">
              <a:lnSpc>
                <a:spcPct val="90000"/>
              </a:lnSpc>
              <a:buFont typeface="Wingdings" pitchFamily="2" charset="2"/>
              <a:buChar char="l"/>
            </a:pPr>
            <a:r>
              <a:rPr lang="zh-CN" altLang="en-US" sz="2800" b="1" dirty="0">
                <a:effectLst>
                  <a:outerShdw blurRad="38100" dist="38100" dir="2700000" algn="tl">
                    <a:srgbClr val="C0C0C0"/>
                  </a:outerShdw>
                </a:effectLst>
                <a:latin typeface="宋体" charset="-122"/>
                <a:hlinkClick r:id="rId5" action="ppaction://hlinksldjump"/>
              </a:rPr>
              <a:t>输入输出系统 </a:t>
            </a:r>
            <a:endParaRPr lang="zh-CN" altLang="en-US" sz="2800" b="1" dirty="0">
              <a:effectLst>
                <a:outerShdw blurRad="38100" dist="38100" dir="2700000" algn="tl">
                  <a:srgbClr val="C0C0C0"/>
                </a:outerShdw>
              </a:effectLst>
              <a:latin typeface="宋体" charset="-122"/>
            </a:endParaRPr>
          </a:p>
          <a:p>
            <a:pPr algn="l">
              <a:lnSpc>
                <a:spcPct val="90000"/>
              </a:lnSpc>
              <a:buFont typeface="Wingdings" pitchFamily="2" charset="2"/>
              <a:buChar char="l"/>
            </a:pPr>
            <a:r>
              <a:rPr lang="zh-CN" altLang="en-US" sz="2800" b="1" dirty="0">
                <a:solidFill>
                  <a:schemeClr val="accent2"/>
                </a:solidFill>
                <a:effectLst>
                  <a:outerShdw blurRad="38100" dist="38100" dir="2700000" algn="tl">
                    <a:srgbClr val="C0C0C0"/>
                  </a:outerShdw>
                </a:effectLst>
                <a:latin typeface="宋体" charset="-122"/>
              </a:rPr>
              <a:t>总线系统</a:t>
            </a:r>
          </a:p>
          <a:p>
            <a:pPr algn="l">
              <a:lnSpc>
                <a:spcPct val="90000"/>
              </a:lnSpc>
              <a:buFont typeface="Wingdings" pitchFamily="2" charset="2"/>
              <a:buChar char="l"/>
            </a:pPr>
            <a:r>
              <a:rPr lang="zh-CN" altLang="en-US" sz="2800" b="1" dirty="0">
                <a:effectLst>
                  <a:outerShdw blurRad="38100" dist="38100" dir="2700000" algn="tl">
                    <a:srgbClr val="C0C0C0"/>
                  </a:outerShdw>
                </a:effectLst>
                <a:latin typeface="宋体" charset="-122"/>
                <a:hlinkClick r:id="rId6" action="ppaction://hlinksldjump"/>
              </a:rPr>
              <a:t>微型机</a:t>
            </a:r>
            <a:endParaRPr lang="zh-CN" altLang="en-US" sz="2800" b="1" dirty="0">
              <a:effectLst>
                <a:outerShdw blurRad="38100" dist="38100" dir="2700000" algn="tl">
                  <a:srgbClr val="C0C0C0"/>
                </a:outerShdw>
              </a:effectLst>
              <a:latin typeface="宋体" charset="-122"/>
            </a:endParaRPr>
          </a:p>
        </p:txBody>
      </p:sp>
      <p:sp>
        <p:nvSpPr>
          <p:cNvPr id="1275907" name="Text Box 3" descr="OOOPIC_vipvip_20080918214459585784a2fb4d9263105"/>
          <p:cNvSpPr txBox="1">
            <a:spLocks noChangeArrowheads="1"/>
          </p:cNvSpPr>
          <p:nvPr/>
        </p:nvSpPr>
        <p:spPr bwMode="auto">
          <a:xfrm>
            <a:off x="3275856" y="548680"/>
            <a:ext cx="6588125" cy="1938992"/>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7"/>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第</a:t>
            </a:r>
            <a:r>
              <a:rPr lang="en-US" altLang="zh-CN"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3</a:t>
            </a: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章 </a:t>
            </a:r>
            <a:endParaRPr lang="en-US" altLang="zh-CN" sz="4800" b="0" dirty="0" smtClean="0">
              <a:solidFill>
                <a:schemeClr val="tx2"/>
              </a:solidFill>
              <a:effectLst>
                <a:outerShdw blurRad="38100" dist="38100" dir="2700000" algn="tl">
                  <a:srgbClr val="C0C0C0"/>
                </a:outerShdw>
              </a:effectLst>
              <a:latin typeface="华文琥珀" pitchFamily="2" charset="-122"/>
              <a:ea typeface="华文琥珀" pitchFamily="2" charset="-122"/>
            </a:endParaRPr>
          </a:p>
          <a:p>
            <a:pPr>
              <a:spcBef>
                <a:spcPct val="50000"/>
              </a:spcBef>
            </a:pP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计算机硬件系统</a:t>
            </a:r>
            <a:endParaRPr lang="zh-CN" altLang="en-US" sz="4800" b="0" dirty="0">
              <a:solidFill>
                <a:schemeClr val="tx2"/>
              </a:solidFill>
              <a:effectLst>
                <a:outerShdw blurRad="38100" dist="38100" dir="2700000" algn="tl">
                  <a:srgbClr val="C0C0C0"/>
                </a:outerShdw>
              </a:effectLst>
              <a:latin typeface="华文琥珀" pitchFamily="2" charset="-122"/>
              <a:ea typeface="华文琥珀" pitchFamily="2" charset="-122"/>
            </a:endParaRPr>
          </a:p>
        </p:txBody>
      </p:sp>
    </p:spTree>
    <p:extLst>
      <p:ext uri="{BB962C8B-B14F-4D97-AF65-F5344CB8AC3E}">
        <p14:creationId xmlns:p14="http://schemas.microsoft.com/office/powerpoint/2010/main" val="12351419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1275906">
                                            <p:txEl>
                                              <p:pRg st="4" end="4"/>
                                            </p:txEl>
                                          </p:spTgt>
                                        </p:tgtEl>
                                        <p:attrNameLst>
                                          <p:attrName>ppt_x</p:attrName>
                                          <p:attrName>ppt_y</p:attrName>
                                        </p:attrNameLst>
                                      </p:cBhvr>
                                    </p:animMotion>
                                    <p:animRot by="1500000">
                                      <p:cBhvr>
                                        <p:cTn id="7" dur="125" fill="hold">
                                          <p:stCondLst>
                                            <p:cond delay="0"/>
                                          </p:stCondLst>
                                        </p:cTn>
                                        <p:tgtEl>
                                          <p:spTgt spid="1275906">
                                            <p:txEl>
                                              <p:pRg st="4" end="4"/>
                                            </p:txEl>
                                          </p:spTgt>
                                        </p:tgtEl>
                                        <p:attrNameLst>
                                          <p:attrName>r</p:attrName>
                                        </p:attrNameLst>
                                      </p:cBhvr>
                                    </p:animRot>
                                    <p:animRot by="-1500000">
                                      <p:cBhvr>
                                        <p:cTn id="8" dur="125" fill="hold">
                                          <p:stCondLst>
                                            <p:cond delay="125"/>
                                          </p:stCondLst>
                                        </p:cTn>
                                        <p:tgtEl>
                                          <p:spTgt spid="1275906">
                                            <p:txEl>
                                              <p:pRg st="4" end="4"/>
                                            </p:txEl>
                                          </p:spTgt>
                                        </p:tgtEl>
                                        <p:attrNameLst>
                                          <p:attrName>r</p:attrName>
                                        </p:attrNameLst>
                                      </p:cBhvr>
                                    </p:animRot>
                                    <p:animRot by="-1500000">
                                      <p:cBhvr>
                                        <p:cTn id="9" dur="125" fill="hold">
                                          <p:stCondLst>
                                            <p:cond delay="250"/>
                                          </p:stCondLst>
                                        </p:cTn>
                                        <p:tgtEl>
                                          <p:spTgt spid="1275906">
                                            <p:txEl>
                                              <p:pRg st="4" end="4"/>
                                            </p:txEl>
                                          </p:spTgt>
                                        </p:tgtEl>
                                        <p:attrNameLst>
                                          <p:attrName>r</p:attrName>
                                        </p:attrNameLst>
                                      </p:cBhvr>
                                    </p:animRot>
                                    <p:animRot by="1500000">
                                      <p:cBhvr>
                                        <p:cTn id="10" dur="125" fill="hold">
                                          <p:stCondLst>
                                            <p:cond delay="375"/>
                                          </p:stCondLst>
                                        </p:cTn>
                                        <p:tgtEl>
                                          <p:spTgt spid="1275906">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0"/>
          </p:nvPr>
        </p:nvSpPr>
        <p:spPr/>
        <p:txBody>
          <a:bodyPr/>
          <a:lstStyle/>
          <a:p>
            <a:fld id="{BE15D013-DFF2-4051-BE37-EE5B34878455}" type="slidenum">
              <a:rPr lang="en-US" altLang="zh-CN"/>
              <a:pPr/>
              <a:t>31</a:t>
            </a:fld>
            <a:endParaRPr lang="en-US" altLang="zh-CN"/>
          </a:p>
        </p:txBody>
      </p:sp>
      <p:sp>
        <p:nvSpPr>
          <p:cNvPr id="1276930" name="Rectangle 2"/>
          <p:cNvSpPr>
            <a:spLocks noGrp="1" noChangeArrowheads="1"/>
          </p:cNvSpPr>
          <p:nvPr>
            <p:ph type="title"/>
          </p:nvPr>
        </p:nvSpPr>
        <p:spPr>
          <a:xfrm>
            <a:off x="1979613" y="115888"/>
            <a:ext cx="5564187" cy="792162"/>
          </a:xfrm>
        </p:spPr>
        <p:txBody>
          <a:bodyPr/>
          <a:lstStyle/>
          <a:p>
            <a:r>
              <a:rPr lang="zh-CN" altLang="en-US" b="0">
                <a:effectLst>
                  <a:outerShdw blurRad="38100" dist="38100" dir="2700000" algn="tl">
                    <a:srgbClr val="C0C0C0"/>
                  </a:outerShdw>
                </a:effectLst>
                <a:latin typeface="华文琥珀" pitchFamily="2" charset="-122"/>
              </a:rPr>
              <a:t>总线系统</a:t>
            </a:r>
          </a:p>
        </p:txBody>
      </p:sp>
      <p:sp>
        <p:nvSpPr>
          <p:cNvPr id="1276931" name="Rectangle 3"/>
          <p:cNvSpPr>
            <a:spLocks noGrp="1" noChangeArrowheads="1"/>
          </p:cNvSpPr>
          <p:nvPr>
            <p:ph type="body" idx="1"/>
          </p:nvPr>
        </p:nvSpPr>
        <p:spPr>
          <a:xfrm>
            <a:off x="0" y="1052513"/>
            <a:ext cx="8964613" cy="1871662"/>
          </a:xfrm>
        </p:spPr>
        <p:txBody>
          <a:bodyPr/>
          <a:lstStyle/>
          <a:p>
            <a:pPr>
              <a:lnSpc>
                <a:spcPct val="90000"/>
              </a:lnSpc>
              <a:spcBef>
                <a:spcPct val="50000"/>
              </a:spcBef>
            </a:pPr>
            <a:r>
              <a:rPr lang="zh-CN" altLang="en-US" sz="2600" b="1" dirty="0">
                <a:latin typeface="黑体" pitchFamily="2" charset="-122"/>
              </a:rPr>
              <a:t>总线（</a:t>
            </a:r>
            <a:r>
              <a:rPr lang="en-US" altLang="zh-CN" sz="2600" b="1" dirty="0">
                <a:latin typeface="黑体" pitchFamily="2" charset="-122"/>
              </a:rPr>
              <a:t>BUS</a:t>
            </a:r>
            <a:r>
              <a:rPr lang="zh-CN" altLang="en-US" sz="2600" b="1" dirty="0">
                <a:latin typeface="黑体" pitchFamily="2" charset="-122"/>
              </a:rPr>
              <a:t>）</a:t>
            </a:r>
          </a:p>
          <a:p>
            <a:pPr>
              <a:lnSpc>
                <a:spcPct val="90000"/>
              </a:lnSpc>
              <a:spcBef>
                <a:spcPct val="50000"/>
              </a:spcBef>
              <a:buFont typeface="Wingdings" pitchFamily="2" charset="2"/>
              <a:buNone/>
            </a:pPr>
            <a:r>
              <a:rPr lang="zh-CN" altLang="en-US" sz="2600" b="1" dirty="0">
                <a:latin typeface="楷体_GB2312" pitchFamily="49" charset="-122"/>
                <a:ea typeface="楷体_GB2312" pitchFamily="49" charset="-122"/>
              </a:rPr>
              <a:t>     总线是传送数据信息、控制信息和地址信息的数据传输通道。</a:t>
            </a:r>
            <a:r>
              <a:rPr lang="zh-CN" altLang="en-US" sz="2600" b="1" dirty="0">
                <a:ea typeface="楷体_GB2312" pitchFamily="49" charset="-122"/>
              </a:rPr>
              <a:t> 采用总线结构便于部件和设备的扩充，尤其制定了统一的总线标准则容易使不同设备间实现互连</a:t>
            </a:r>
            <a:r>
              <a:rPr lang="zh-CN" altLang="en-US" sz="2600" dirty="0">
                <a:ea typeface="楷体_GB2312" pitchFamily="49" charset="-122"/>
              </a:rPr>
              <a:t>。</a:t>
            </a:r>
            <a:endParaRPr lang="zh-CN" altLang="en-US" sz="2600" b="1" dirty="0">
              <a:latin typeface="楷体_GB2312" pitchFamily="49" charset="-122"/>
              <a:ea typeface="楷体_GB2312" pitchFamily="49" charset="-122"/>
            </a:endParaRPr>
          </a:p>
        </p:txBody>
      </p:sp>
      <p:sp>
        <p:nvSpPr>
          <p:cNvPr id="1276932" name="Rectangle 4"/>
          <p:cNvSpPr>
            <a:spLocks noChangeArrowheads="1"/>
          </p:cNvSpPr>
          <p:nvPr/>
        </p:nvSpPr>
        <p:spPr bwMode="auto">
          <a:xfrm>
            <a:off x="0" y="2795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pic>
        <p:nvPicPr>
          <p:cNvPr id="12769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781300"/>
            <a:ext cx="6408738" cy="308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16661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1276931">
                                            <p:txEl>
                                              <p:pRg st="0" end="0"/>
                                            </p:txEl>
                                          </p:spTgt>
                                        </p:tgtEl>
                                        <p:attrNameLst>
                                          <p:attrName>style.visibility</p:attrName>
                                        </p:attrNameLst>
                                      </p:cBhvr>
                                      <p:to>
                                        <p:strVal val="visible"/>
                                      </p:to>
                                    </p:set>
                                    <p:anim calcmode="lin" valueType="num">
                                      <p:cBhvr additive="base">
                                        <p:cTn id="7" dur="500" fill="hold"/>
                                        <p:tgtEl>
                                          <p:spTgt spid="12769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76931">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2" fill="hold" nodeType="afterEffect">
                                  <p:stCondLst>
                                    <p:cond delay="0"/>
                                  </p:stCondLst>
                                  <p:childTnLst>
                                    <p:set>
                                      <p:cBhvr>
                                        <p:cTn id="11" dur="1" fill="hold">
                                          <p:stCondLst>
                                            <p:cond delay="0"/>
                                          </p:stCondLst>
                                        </p:cTn>
                                        <p:tgtEl>
                                          <p:spTgt spid="1276931">
                                            <p:txEl>
                                              <p:pRg st="1" end="1"/>
                                            </p:txEl>
                                          </p:spTgt>
                                        </p:tgtEl>
                                        <p:attrNameLst>
                                          <p:attrName>style.visibility</p:attrName>
                                        </p:attrNameLst>
                                      </p:cBhvr>
                                      <p:to>
                                        <p:strVal val="visible"/>
                                      </p:to>
                                    </p:set>
                                    <p:anim calcmode="lin" valueType="num">
                                      <p:cBhvr additive="base">
                                        <p:cTn id="12" dur="500" fill="hold"/>
                                        <p:tgtEl>
                                          <p:spTgt spid="127693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76931">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276933"/>
                                        </p:tgtEl>
                                        <p:attrNameLst>
                                          <p:attrName>style.visibility</p:attrName>
                                        </p:attrNameLst>
                                      </p:cBhvr>
                                      <p:to>
                                        <p:strVal val="visible"/>
                                      </p:to>
                                    </p:set>
                                    <p:anim calcmode="lin" valueType="num">
                                      <p:cBhvr additive="base">
                                        <p:cTn id="17" dur="500" fill="hold"/>
                                        <p:tgtEl>
                                          <p:spTgt spid="1276933"/>
                                        </p:tgtEl>
                                        <p:attrNameLst>
                                          <p:attrName>ppt_x</p:attrName>
                                        </p:attrNameLst>
                                      </p:cBhvr>
                                      <p:tavLst>
                                        <p:tav tm="0">
                                          <p:val>
                                            <p:strVal val="#ppt_x"/>
                                          </p:val>
                                        </p:tav>
                                        <p:tav tm="100000">
                                          <p:val>
                                            <p:strVal val="#ppt_x"/>
                                          </p:val>
                                        </p:tav>
                                      </p:tavLst>
                                    </p:anim>
                                    <p:anim calcmode="lin" valueType="num">
                                      <p:cBhvr additive="base">
                                        <p:cTn id="18" dur="500" fill="hold"/>
                                        <p:tgtEl>
                                          <p:spTgt spid="12769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38BBEA01-6F4B-46E0-804C-632F00148D5B}" type="slidenum">
              <a:rPr lang="en-US" altLang="zh-CN"/>
              <a:pPr/>
              <a:t>32</a:t>
            </a:fld>
            <a:endParaRPr lang="en-US" altLang="zh-CN"/>
          </a:p>
        </p:txBody>
      </p:sp>
      <p:sp>
        <p:nvSpPr>
          <p:cNvPr id="1277954" name="Rectangle 2"/>
          <p:cNvSpPr>
            <a:spLocks noGrp="1" noChangeArrowheads="1"/>
          </p:cNvSpPr>
          <p:nvPr>
            <p:ph type="title"/>
          </p:nvPr>
        </p:nvSpPr>
        <p:spPr>
          <a:xfrm>
            <a:off x="1979613" y="0"/>
            <a:ext cx="5757862" cy="908050"/>
          </a:xfrm>
        </p:spPr>
        <p:txBody>
          <a:bodyPr/>
          <a:lstStyle/>
          <a:p>
            <a:r>
              <a:rPr lang="zh-CN" altLang="en-US" sz="3600" b="0">
                <a:effectLst>
                  <a:outerShdw blurRad="38100" dist="38100" dir="2700000" algn="tl">
                    <a:srgbClr val="C0C0C0"/>
                  </a:outerShdw>
                </a:effectLst>
                <a:latin typeface="华文琥珀" pitchFamily="2" charset="-122"/>
              </a:rPr>
              <a:t>总线系统</a:t>
            </a:r>
          </a:p>
        </p:txBody>
      </p:sp>
      <p:sp>
        <p:nvSpPr>
          <p:cNvPr id="1277955" name="Rectangle 3"/>
          <p:cNvSpPr>
            <a:spLocks noGrp="1" noChangeArrowheads="1"/>
          </p:cNvSpPr>
          <p:nvPr>
            <p:ph type="body" idx="1"/>
          </p:nvPr>
        </p:nvSpPr>
        <p:spPr>
          <a:xfrm>
            <a:off x="0" y="1125538"/>
            <a:ext cx="9144000" cy="4608512"/>
          </a:xfrm>
        </p:spPr>
        <p:txBody>
          <a:bodyPr/>
          <a:lstStyle/>
          <a:p>
            <a:r>
              <a:rPr lang="zh-CN" altLang="en-US" sz="2800" b="1" dirty="0">
                <a:latin typeface="黑体" pitchFamily="2" charset="-122"/>
              </a:rPr>
              <a:t>优点：</a:t>
            </a:r>
          </a:p>
          <a:p>
            <a:pPr lvl="1"/>
            <a:r>
              <a:rPr lang="zh-CN" altLang="en-US" sz="2400" b="1" dirty="0">
                <a:latin typeface="楷体_GB2312" pitchFamily="49" charset="-122"/>
              </a:rPr>
              <a:t>可以减少机器中的信息传送线的根数，从而简化了系统结构，提高了机器的可靠性。</a:t>
            </a:r>
          </a:p>
          <a:p>
            <a:pPr lvl="1"/>
            <a:r>
              <a:rPr lang="zh-CN" altLang="en-US" sz="2400" b="1" dirty="0">
                <a:latin typeface="楷体_GB2312" pitchFamily="49" charset="-122"/>
              </a:rPr>
              <a:t>可以方便地对存储器芯片及</a:t>
            </a:r>
            <a:r>
              <a:rPr lang="en-US" altLang="zh-CN" sz="2400" b="1" dirty="0">
                <a:latin typeface="楷体_GB2312" pitchFamily="49" charset="-122"/>
              </a:rPr>
              <a:t>I/O</a:t>
            </a:r>
            <a:r>
              <a:rPr lang="zh-CN" altLang="en-US" sz="2400" b="1" dirty="0">
                <a:latin typeface="楷体_GB2312" pitchFamily="49" charset="-122"/>
              </a:rPr>
              <a:t>接口芯片进行扩充。</a:t>
            </a:r>
          </a:p>
          <a:p>
            <a:r>
              <a:rPr lang="zh-CN" altLang="en-US" sz="2800" b="1" dirty="0">
                <a:latin typeface="黑体" pitchFamily="2" charset="-122"/>
              </a:rPr>
              <a:t>总线分类</a:t>
            </a:r>
            <a:r>
              <a:rPr lang="en-US" altLang="zh-CN" sz="2800" b="1" dirty="0">
                <a:latin typeface="黑体" pitchFamily="2" charset="-122"/>
              </a:rPr>
              <a:t>:</a:t>
            </a:r>
          </a:p>
          <a:p>
            <a:pPr>
              <a:buFont typeface="Wingdings" pitchFamily="2" charset="2"/>
              <a:buNone/>
            </a:pPr>
            <a:r>
              <a:rPr lang="en-US" altLang="zh-CN" sz="2800" b="1" dirty="0">
                <a:latin typeface="楷体_GB2312" pitchFamily="49" charset="-122"/>
                <a:ea typeface="楷体_GB2312" pitchFamily="49" charset="-122"/>
              </a:rPr>
              <a:t>		</a:t>
            </a:r>
            <a:r>
              <a:rPr lang="zh-CN" altLang="en-US" sz="2800" b="1" dirty="0">
                <a:latin typeface="楷体_GB2312" pitchFamily="49" charset="-122"/>
                <a:ea typeface="楷体_GB2312" pitchFamily="49" charset="-122"/>
              </a:rPr>
              <a:t>计算机中总线根据连接对象划分可以分为</a:t>
            </a:r>
            <a:r>
              <a:rPr lang="zh-CN" altLang="en-US" sz="2800" b="1" dirty="0">
                <a:solidFill>
                  <a:srgbClr val="FF0000"/>
                </a:solidFill>
                <a:latin typeface="楷体_GB2312" pitchFamily="49" charset="-122"/>
                <a:ea typeface="楷体_GB2312" pitchFamily="49" charset="-122"/>
              </a:rPr>
              <a:t>内部</a:t>
            </a:r>
            <a:r>
              <a:rPr lang="zh-CN" altLang="en-US" sz="2800" b="1" dirty="0" smtClean="0">
                <a:solidFill>
                  <a:srgbClr val="FF0000"/>
                </a:solidFill>
                <a:latin typeface="楷体_GB2312" pitchFamily="49" charset="-122"/>
                <a:ea typeface="楷体_GB2312" pitchFamily="49" charset="-122"/>
              </a:rPr>
              <a:t>总线</a:t>
            </a:r>
            <a:r>
              <a:rPr lang="zh-CN" altLang="en-US" sz="2800" b="1" dirty="0" smtClean="0">
                <a:latin typeface="楷体_GB2312" pitchFamily="49" charset="-122"/>
                <a:ea typeface="楷体_GB2312" pitchFamily="49" charset="-122"/>
              </a:rPr>
              <a:t>（系统总线）和</a:t>
            </a:r>
            <a:r>
              <a:rPr lang="zh-CN" altLang="en-US" sz="2800" b="1" dirty="0">
                <a:solidFill>
                  <a:srgbClr val="FF0000"/>
                </a:solidFill>
                <a:latin typeface="楷体_GB2312" pitchFamily="49" charset="-122"/>
                <a:ea typeface="楷体_GB2312" pitchFamily="49" charset="-122"/>
              </a:rPr>
              <a:t>外部总线</a:t>
            </a:r>
            <a:r>
              <a:rPr lang="zh-CN" altLang="en-US" sz="2800" b="1" dirty="0">
                <a:latin typeface="楷体_GB2312" pitchFamily="49" charset="-122"/>
                <a:ea typeface="楷体_GB2312" pitchFamily="49" charset="-122"/>
              </a:rPr>
              <a:t>。 </a:t>
            </a:r>
          </a:p>
          <a:p>
            <a:pPr>
              <a:buNone/>
            </a:pPr>
            <a:r>
              <a:rPr lang="zh-CN" altLang="en-US" sz="2800" b="1" dirty="0">
                <a:latin typeface="楷体_GB2312" pitchFamily="49" charset="-122"/>
                <a:ea typeface="楷体_GB2312" pitchFamily="49" charset="-122"/>
              </a:rPr>
              <a:t>		</a:t>
            </a:r>
            <a:r>
              <a:rPr lang="zh-CN" altLang="en-US" sz="2800" b="1" dirty="0">
                <a:latin typeface="楷体_GB2312" pitchFamily="49" charset="-122"/>
                <a:ea typeface="楷体_GB2312" pitchFamily="49" charset="-122"/>
              </a:rPr>
              <a:t>内部</a:t>
            </a:r>
            <a:r>
              <a:rPr lang="zh-CN" altLang="en-US" sz="2800" b="1" dirty="0" smtClean="0">
                <a:latin typeface="楷体_GB2312" pitchFamily="49" charset="-122"/>
                <a:ea typeface="楷体_GB2312" pitchFamily="49" charset="-122"/>
              </a:rPr>
              <a:t>总线根据传输</a:t>
            </a:r>
            <a:r>
              <a:rPr lang="zh-CN" altLang="en-US" sz="2800" b="1" dirty="0">
                <a:latin typeface="楷体_GB2312" pitchFamily="49" charset="-122"/>
                <a:ea typeface="楷体_GB2312" pitchFamily="49" charset="-122"/>
              </a:rPr>
              <a:t>信息</a:t>
            </a:r>
            <a:r>
              <a:rPr lang="zh-CN" altLang="en-US" sz="2800" b="1" dirty="0" smtClean="0">
                <a:latin typeface="楷体_GB2312" pitchFamily="49" charset="-122"/>
                <a:ea typeface="楷体_GB2312" pitchFamily="49" charset="-122"/>
              </a:rPr>
              <a:t>的不同可以</a:t>
            </a:r>
            <a:r>
              <a:rPr lang="zh-CN" altLang="en-US" sz="2800" b="1" dirty="0">
                <a:latin typeface="楷体_GB2312" pitchFamily="49" charset="-122"/>
                <a:ea typeface="楷体_GB2312" pitchFamily="49" charset="-122"/>
              </a:rPr>
              <a:t>分为数据总线（</a:t>
            </a:r>
            <a:r>
              <a:rPr lang="en-US" altLang="zh-CN" sz="2800" b="1" dirty="0" err="1" smtClean="0">
                <a:latin typeface="楷体_GB2312" pitchFamily="49" charset="-122"/>
                <a:ea typeface="楷体_GB2312" pitchFamily="49" charset="-122"/>
              </a:rPr>
              <a:t>DBus</a:t>
            </a:r>
            <a:r>
              <a:rPr lang="zh-CN" altLang="en-US" sz="2800" b="1" dirty="0">
                <a:latin typeface="楷体_GB2312" pitchFamily="49" charset="-122"/>
                <a:ea typeface="楷体_GB2312" pitchFamily="49" charset="-122"/>
              </a:rPr>
              <a:t>）、地址总线（</a:t>
            </a:r>
            <a:r>
              <a:rPr lang="en-US" altLang="zh-CN" sz="2800" b="1" dirty="0" err="1">
                <a:latin typeface="楷体_GB2312" pitchFamily="49" charset="-122"/>
                <a:ea typeface="楷体_GB2312" pitchFamily="49" charset="-122"/>
              </a:rPr>
              <a:t>ABus</a:t>
            </a:r>
            <a:r>
              <a:rPr lang="zh-CN" altLang="en-US" sz="2800" b="1" dirty="0" smtClean="0">
                <a:latin typeface="楷体_GB2312" pitchFamily="49" charset="-122"/>
                <a:ea typeface="楷体_GB2312" pitchFamily="49" charset="-122"/>
              </a:rPr>
              <a:t>）和</a:t>
            </a:r>
            <a:r>
              <a:rPr lang="zh-CN" altLang="en-US" sz="3200" b="1" dirty="0">
                <a:latin typeface="楷体_GB2312" pitchFamily="49" charset="-122"/>
                <a:ea typeface="楷体_GB2312" pitchFamily="49" charset="-122"/>
              </a:rPr>
              <a:t>控制总线（</a:t>
            </a:r>
            <a:r>
              <a:rPr lang="en-US" altLang="zh-CN" sz="3200" b="1" dirty="0" err="1">
                <a:latin typeface="楷体_GB2312" pitchFamily="49" charset="-122"/>
                <a:ea typeface="楷体_GB2312" pitchFamily="49" charset="-122"/>
              </a:rPr>
              <a:t>CBus</a:t>
            </a:r>
            <a:r>
              <a:rPr lang="zh-CN" altLang="en-US" sz="3200" b="1" dirty="0" smtClean="0">
                <a:latin typeface="楷体_GB2312" pitchFamily="49" charset="-122"/>
                <a:ea typeface="楷体_GB2312" pitchFamily="49" charset="-122"/>
              </a:rPr>
              <a:t>）</a:t>
            </a:r>
            <a:r>
              <a:rPr lang="zh-CN" altLang="en-US" b="1" dirty="0" smtClean="0">
                <a:latin typeface="楷体_GB2312" pitchFamily="49" charset="-122"/>
                <a:ea typeface="楷体_GB2312" pitchFamily="49" charset="-122"/>
              </a:rPr>
              <a:t>。</a:t>
            </a:r>
            <a:endParaRPr lang="zh-CN" altLang="en-US" b="1" dirty="0">
              <a:latin typeface="楷体_GB2312" pitchFamily="49" charset="-122"/>
              <a:ea typeface="楷体_GB2312" pitchFamily="49" charset="-122"/>
            </a:endParaRPr>
          </a:p>
        </p:txBody>
      </p:sp>
      <p:sp>
        <p:nvSpPr>
          <p:cNvPr id="1277956" name="Rectangle 4"/>
          <p:cNvSpPr>
            <a:spLocks noChangeArrowheads="1"/>
          </p:cNvSpPr>
          <p:nvPr/>
        </p:nvSpPr>
        <p:spPr bwMode="auto">
          <a:xfrm>
            <a:off x="0" y="2795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Tree>
    <p:extLst>
      <p:ext uri="{BB962C8B-B14F-4D97-AF65-F5344CB8AC3E}">
        <p14:creationId xmlns:p14="http://schemas.microsoft.com/office/powerpoint/2010/main" val="4156679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277955">
                                            <p:txEl>
                                              <p:pRg st="0" end="0"/>
                                            </p:txEl>
                                          </p:spTgt>
                                        </p:tgtEl>
                                        <p:attrNameLst>
                                          <p:attrName>style.visibility</p:attrName>
                                        </p:attrNameLst>
                                      </p:cBhvr>
                                      <p:to>
                                        <p:strVal val="visible"/>
                                      </p:to>
                                    </p:set>
                                    <p:anim calcmode="lin" valueType="num">
                                      <p:cBhvr>
                                        <p:cTn id="7" dur="500" fill="hold"/>
                                        <p:tgtEl>
                                          <p:spTgt spid="12779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77955">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1277955">
                                            <p:txEl>
                                              <p:pRg st="1" end="1"/>
                                            </p:txEl>
                                          </p:spTgt>
                                        </p:tgtEl>
                                        <p:attrNameLst>
                                          <p:attrName>style.visibility</p:attrName>
                                        </p:attrNameLst>
                                      </p:cBhvr>
                                      <p:to>
                                        <p:strVal val="visible"/>
                                      </p:to>
                                    </p:set>
                                    <p:anim calcmode="lin" valueType="num">
                                      <p:cBhvr>
                                        <p:cTn id="12" dur="500" fill="hold"/>
                                        <p:tgtEl>
                                          <p:spTgt spid="127795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277955">
                                            <p:txEl>
                                              <p:pRg st="1" end="1"/>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277955">
                                            <p:txEl>
                                              <p:pRg st="2" end="2"/>
                                            </p:txEl>
                                          </p:spTgt>
                                        </p:tgtEl>
                                        <p:attrNameLst>
                                          <p:attrName>style.visibility</p:attrName>
                                        </p:attrNameLst>
                                      </p:cBhvr>
                                      <p:to>
                                        <p:strVal val="visible"/>
                                      </p:to>
                                    </p:set>
                                    <p:anim calcmode="lin" valueType="num">
                                      <p:cBhvr>
                                        <p:cTn id="17" dur="500" fill="hold"/>
                                        <p:tgtEl>
                                          <p:spTgt spid="127795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277955">
                                            <p:txEl>
                                              <p:pRg st="2" end="2"/>
                                            </p:txEl>
                                          </p:spTgt>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nodeType="afterEffect">
                                  <p:stCondLst>
                                    <p:cond delay="0"/>
                                  </p:stCondLst>
                                  <p:childTnLst>
                                    <p:set>
                                      <p:cBhvr>
                                        <p:cTn id="21" dur="1" fill="hold">
                                          <p:stCondLst>
                                            <p:cond delay="0"/>
                                          </p:stCondLst>
                                        </p:cTn>
                                        <p:tgtEl>
                                          <p:spTgt spid="1277955">
                                            <p:txEl>
                                              <p:pRg st="3" end="3"/>
                                            </p:txEl>
                                          </p:spTgt>
                                        </p:tgtEl>
                                        <p:attrNameLst>
                                          <p:attrName>style.visibility</p:attrName>
                                        </p:attrNameLst>
                                      </p:cBhvr>
                                      <p:to>
                                        <p:strVal val="visible"/>
                                      </p:to>
                                    </p:set>
                                    <p:anim calcmode="lin" valueType="num">
                                      <p:cBhvr>
                                        <p:cTn id="22" dur="500" fill="hold"/>
                                        <p:tgtEl>
                                          <p:spTgt spid="127795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277955">
                                            <p:txEl>
                                              <p:pRg st="3" end="3"/>
                                            </p:txEl>
                                          </p:spTgt>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2000"/>
                            </p:stCondLst>
                            <p:childTnLst>
                              <p:par>
                                <p:cTn id="25" presetID="17" presetClass="entr" presetSubtype="10" fill="hold" nodeType="afterEffect">
                                  <p:stCondLst>
                                    <p:cond delay="0"/>
                                  </p:stCondLst>
                                  <p:childTnLst>
                                    <p:set>
                                      <p:cBhvr>
                                        <p:cTn id="26" dur="1" fill="hold">
                                          <p:stCondLst>
                                            <p:cond delay="0"/>
                                          </p:stCondLst>
                                        </p:cTn>
                                        <p:tgtEl>
                                          <p:spTgt spid="1277955">
                                            <p:txEl>
                                              <p:pRg st="4" end="4"/>
                                            </p:txEl>
                                          </p:spTgt>
                                        </p:tgtEl>
                                        <p:attrNameLst>
                                          <p:attrName>style.visibility</p:attrName>
                                        </p:attrNameLst>
                                      </p:cBhvr>
                                      <p:to>
                                        <p:strVal val="visible"/>
                                      </p:to>
                                    </p:set>
                                    <p:anim calcmode="lin" valueType="num">
                                      <p:cBhvr>
                                        <p:cTn id="27" dur="500" fill="hold"/>
                                        <p:tgtEl>
                                          <p:spTgt spid="1277955">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277955">
                                            <p:txEl>
                                              <p:pRg st="4" end="4"/>
                                            </p:txEl>
                                          </p:spTgt>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2500"/>
                            </p:stCondLst>
                            <p:childTnLst>
                              <p:par>
                                <p:cTn id="30" presetID="17" presetClass="entr" presetSubtype="10" fill="hold" nodeType="afterEffect">
                                  <p:stCondLst>
                                    <p:cond delay="0"/>
                                  </p:stCondLst>
                                  <p:childTnLst>
                                    <p:set>
                                      <p:cBhvr>
                                        <p:cTn id="31" dur="1" fill="hold">
                                          <p:stCondLst>
                                            <p:cond delay="0"/>
                                          </p:stCondLst>
                                        </p:cTn>
                                        <p:tgtEl>
                                          <p:spTgt spid="1277955">
                                            <p:txEl>
                                              <p:pRg st="5" end="5"/>
                                            </p:txEl>
                                          </p:spTgt>
                                        </p:tgtEl>
                                        <p:attrNameLst>
                                          <p:attrName>style.visibility</p:attrName>
                                        </p:attrNameLst>
                                      </p:cBhvr>
                                      <p:to>
                                        <p:strVal val="visible"/>
                                      </p:to>
                                    </p:set>
                                    <p:anim calcmode="lin" valueType="num">
                                      <p:cBhvr>
                                        <p:cTn id="32" dur="500" fill="hold"/>
                                        <p:tgtEl>
                                          <p:spTgt spid="1277955">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1277955">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2"/>
          <p:cNvSpPr>
            <a:spLocks noGrp="1" noChangeArrowheads="1"/>
          </p:cNvSpPr>
          <p:nvPr>
            <p:ph type="title"/>
          </p:nvPr>
        </p:nvSpPr>
        <p:spPr>
          <a:xfrm>
            <a:off x="1801813" y="-26988"/>
            <a:ext cx="5362575" cy="863601"/>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总线系统</a:t>
            </a:r>
          </a:p>
        </p:txBody>
      </p:sp>
      <p:sp>
        <p:nvSpPr>
          <p:cNvPr id="1278979" name="Rectangle 3"/>
          <p:cNvSpPr>
            <a:spLocks noGrp="1" noChangeArrowheads="1"/>
          </p:cNvSpPr>
          <p:nvPr>
            <p:ph type="body" sz="half" idx="1"/>
          </p:nvPr>
        </p:nvSpPr>
        <p:spPr>
          <a:xfrm>
            <a:off x="1588" y="1052513"/>
            <a:ext cx="9142412" cy="4824412"/>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14:hiddenFill>
            </a:ext>
          </a:extLst>
        </p:spPr>
        <p:txBody>
          <a:bodyPr lIns="92075" tIns="46038" rIns="92075" bIns="46038"/>
          <a:lstStyle/>
          <a:p>
            <a:r>
              <a:rPr lang="zh-CN" altLang="en-US" sz="2000" b="1" dirty="0">
                <a:latin typeface="黑体" pitchFamily="2" charset="-122"/>
              </a:rPr>
              <a:t>系统总线</a:t>
            </a:r>
          </a:p>
          <a:p>
            <a:pPr>
              <a:buFont typeface="Wingdings" pitchFamily="2" charset="2"/>
              <a:buNone/>
            </a:pPr>
            <a:r>
              <a:rPr lang="zh-CN" altLang="en-US" sz="2600" dirty="0">
                <a:latin typeface="楷体_GB2312" pitchFamily="49" charset="-122"/>
                <a:ea typeface="楷体_GB2312" pitchFamily="49" charset="-122"/>
              </a:rPr>
              <a:t>	</a:t>
            </a:r>
            <a:r>
              <a:rPr lang="zh-CN" altLang="en-US" sz="2600" b="1" dirty="0">
                <a:latin typeface="楷体_GB2312" pitchFamily="49" charset="-122"/>
                <a:ea typeface="楷体_GB2312" pitchFamily="49" charset="-122"/>
              </a:rPr>
              <a:t>	</a:t>
            </a:r>
            <a:r>
              <a:rPr lang="zh-CN" altLang="en-US" sz="2200" b="1" dirty="0">
                <a:latin typeface="楷体_GB2312" pitchFamily="49" charset="-122"/>
                <a:ea typeface="楷体_GB2312" pitchFamily="49" charset="-122"/>
              </a:rPr>
              <a:t>人们平常所说</a:t>
            </a:r>
            <a:r>
              <a:rPr lang="zh-CN" altLang="en-US" sz="2200" b="1" dirty="0" smtClean="0">
                <a:latin typeface="楷体_GB2312" pitchFamily="49" charset="-122"/>
                <a:ea typeface="楷体_GB2312" pitchFamily="49" charset="-122"/>
              </a:rPr>
              <a:t>的总线就是内部总结，或称系统总线。</a:t>
            </a:r>
            <a:endParaRPr lang="zh-CN" altLang="en-US" sz="2200" b="1" dirty="0">
              <a:latin typeface="楷体_GB2312" pitchFamily="49" charset="-122"/>
              <a:ea typeface="楷体_GB2312" pitchFamily="49" charset="-122"/>
            </a:endParaRPr>
          </a:p>
          <a:p>
            <a:r>
              <a:rPr lang="zh-CN" altLang="en-US" sz="2000" b="1" dirty="0">
                <a:latin typeface="黑体" pitchFamily="2" charset="-122"/>
              </a:rPr>
              <a:t>外部总线</a:t>
            </a:r>
          </a:p>
          <a:p>
            <a:pPr>
              <a:buFont typeface="Wingdings" pitchFamily="2" charset="2"/>
              <a:buNone/>
            </a:pPr>
            <a:r>
              <a:rPr lang="zh-CN" altLang="en-US" sz="2600" b="1" dirty="0">
                <a:latin typeface="楷体_GB2312" pitchFamily="49" charset="-122"/>
                <a:ea typeface="楷体_GB2312" pitchFamily="49" charset="-122"/>
              </a:rPr>
              <a:t>		</a:t>
            </a:r>
            <a:r>
              <a:rPr lang="zh-CN" altLang="en-US" sz="2200" b="1" dirty="0">
                <a:latin typeface="楷体_GB2312" pitchFamily="49" charset="-122"/>
                <a:ea typeface="楷体_GB2312" pitchFamily="49" charset="-122"/>
              </a:rPr>
              <a:t>外部总线一般也称为</a:t>
            </a:r>
            <a:r>
              <a:rPr lang="en-US" altLang="zh-CN" sz="2200" b="1" dirty="0">
                <a:latin typeface="楷体_GB2312" pitchFamily="49" charset="-122"/>
                <a:ea typeface="楷体_GB2312" pitchFamily="49" charset="-122"/>
              </a:rPr>
              <a:t>I/O</a:t>
            </a:r>
            <a:r>
              <a:rPr lang="zh-CN" altLang="en-US" sz="2200" b="1" dirty="0">
                <a:latin typeface="楷体_GB2312" pitchFamily="49" charset="-122"/>
                <a:ea typeface="楷体_GB2312" pitchFamily="49" charset="-122"/>
              </a:rPr>
              <a:t>总线，实际上是一种外设的接口标准。当前在计算机上常用的接口标准有：</a:t>
            </a:r>
          </a:p>
          <a:p>
            <a:pPr lvl="1"/>
            <a:r>
              <a:rPr lang="en-US" altLang="zh-CN" sz="2000" b="1" dirty="0">
                <a:latin typeface="楷体_GB2312" pitchFamily="49" charset="-122"/>
              </a:rPr>
              <a:t>IDE</a:t>
            </a:r>
            <a:r>
              <a:rPr lang="zh-CN" altLang="en-US" sz="2000" b="1" dirty="0">
                <a:latin typeface="楷体_GB2312" pitchFamily="49" charset="-122"/>
              </a:rPr>
              <a:t>（</a:t>
            </a:r>
            <a:r>
              <a:rPr lang="en-US" altLang="zh-CN" sz="2000" b="1" dirty="0">
                <a:latin typeface="楷体_GB2312" pitchFamily="49" charset="-122"/>
              </a:rPr>
              <a:t>Integrated Drive Electronics</a:t>
            </a:r>
            <a:r>
              <a:rPr lang="zh-CN" altLang="en-US" sz="2000" b="1" dirty="0">
                <a:latin typeface="楷体_GB2312" pitchFamily="49" charset="-122"/>
              </a:rPr>
              <a:t>，集成驱动器电子标准）</a:t>
            </a:r>
          </a:p>
          <a:p>
            <a:pPr lvl="1"/>
            <a:r>
              <a:rPr lang="en-US" altLang="zh-CN" sz="2000" b="1" dirty="0">
                <a:latin typeface="楷体_GB2312" pitchFamily="49" charset="-122"/>
              </a:rPr>
              <a:t>EIDE</a:t>
            </a:r>
            <a:r>
              <a:rPr lang="zh-CN" altLang="en-US" sz="2000" b="1" dirty="0">
                <a:latin typeface="楷体_GB2312" pitchFamily="49" charset="-122"/>
              </a:rPr>
              <a:t>（</a:t>
            </a:r>
            <a:r>
              <a:rPr lang="en-US" altLang="zh-CN" sz="2000" b="1" dirty="0">
                <a:latin typeface="楷体_GB2312" pitchFamily="49" charset="-122"/>
              </a:rPr>
              <a:t>Integrated Drive Electronics</a:t>
            </a:r>
            <a:r>
              <a:rPr lang="zh-CN" altLang="en-US" sz="2000" b="1" dirty="0">
                <a:latin typeface="楷体_GB2312" pitchFamily="49" charset="-122"/>
              </a:rPr>
              <a:t>，增强型集成驱动器电子标准）</a:t>
            </a:r>
          </a:p>
          <a:p>
            <a:pPr lvl="1"/>
            <a:r>
              <a:rPr lang="en-US" altLang="zh-CN" sz="2000" b="1" dirty="0">
                <a:latin typeface="楷体_GB2312" pitchFamily="49" charset="-122"/>
              </a:rPr>
              <a:t>SCSI</a:t>
            </a:r>
            <a:r>
              <a:rPr lang="zh-CN" altLang="en-US" sz="2000" b="1" dirty="0">
                <a:latin typeface="楷体_GB2312" pitchFamily="49" charset="-122"/>
              </a:rPr>
              <a:t>（</a:t>
            </a:r>
            <a:r>
              <a:rPr lang="en-US" altLang="zh-CN" sz="2000" b="1" dirty="0">
                <a:latin typeface="楷体_GB2312" pitchFamily="49" charset="-122"/>
              </a:rPr>
              <a:t>Small Computer System Interface</a:t>
            </a:r>
            <a:r>
              <a:rPr lang="zh-CN" altLang="en-US" sz="2000" b="1" dirty="0">
                <a:latin typeface="楷体_GB2312" pitchFamily="49" charset="-122"/>
              </a:rPr>
              <a:t>，小型计算机系统接口）</a:t>
            </a:r>
          </a:p>
          <a:p>
            <a:pPr lvl="1"/>
            <a:r>
              <a:rPr lang="en-US" altLang="zh-CN" sz="2000" b="1" dirty="0">
                <a:latin typeface="楷体_GB2312" pitchFamily="49" charset="-122"/>
              </a:rPr>
              <a:t>USB</a:t>
            </a:r>
            <a:r>
              <a:rPr lang="zh-CN" altLang="en-US" sz="2000" b="1" dirty="0">
                <a:latin typeface="楷体_GB2312" pitchFamily="49" charset="-122"/>
              </a:rPr>
              <a:t>（</a:t>
            </a:r>
            <a:r>
              <a:rPr lang="en-US" altLang="zh-CN" sz="2000" b="1" dirty="0">
                <a:latin typeface="楷体_GB2312" pitchFamily="49" charset="-122"/>
              </a:rPr>
              <a:t>Universal Serial Bus</a:t>
            </a:r>
            <a:r>
              <a:rPr lang="zh-CN" altLang="en-US" sz="2000" b="1" dirty="0">
                <a:latin typeface="楷体_GB2312" pitchFamily="49" charset="-122"/>
              </a:rPr>
              <a:t>，通用串行总线）</a:t>
            </a:r>
          </a:p>
          <a:p>
            <a:pPr lvl="1"/>
            <a:r>
              <a:rPr lang="en-US" altLang="zh-CN" sz="2000" b="1" dirty="0">
                <a:latin typeface="楷体_GB2312" pitchFamily="49" charset="-122"/>
              </a:rPr>
              <a:t>IEEE1394</a:t>
            </a:r>
          </a:p>
        </p:txBody>
      </p:sp>
    </p:spTree>
    <p:extLst>
      <p:ext uri="{BB962C8B-B14F-4D97-AF65-F5344CB8AC3E}">
        <p14:creationId xmlns:p14="http://schemas.microsoft.com/office/powerpoint/2010/main" val="23219542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278979">
                                            <p:txEl>
                                              <p:pRg st="0" end="0"/>
                                            </p:txEl>
                                          </p:spTgt>
                                        </p:tgtEl>
                                        <p:attrNameLst>
                                          <p:attrName>style.visibility</p:attrName>
                                        </p:attrNameLst>
                                      </p:cBhvr>
                                      <p:to>
                                        <p:strVal val="visible"/>
                                      </p:to>
                                    </p:set>
                                    <p:anim calcmode="lin" valueType="num">
                                      <p:cBhvr>
                                        <p:cTn id="7" dur="500" fill="hold"/>
                                        <p:tgtEl>
                                          <p:spTgt spid="12789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78979">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1278979">
                                            <p:txEl>
                                              <p:pRg st="1" end="1"/>
                                            </p:txEl>
                                          </p:spTgt>
                                        </p:tgtEl>
                                        <p:attrNameLst>
                                          <p:attrName>style.visibility</p:attrName>
                                        </p:attrNameLst>
                                      </p:cBhvr>
                                      <p:to>
                                        <p:strVal val="visible"/>
                                      </p:to>
                                    </p:set>
                                    <p:anim calcmode="lin" valueType="num">
                                      <p:cBhvr>
                                        <p:cTn id="12" dur="500" fill="hold"/>
                                        <p:tgtEl>
                                          <p:spTgt spid="127897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278979">
                                            <p:txEl>
                                              <p:pRg st="1" end="1"/>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278979">
                                            <p:txEl>
                                              <p:pRg st="2" end="2"/>
                                            </p:txEl>
                                          </p:spTgt>
                                        </p:tgtEl>
                                        <p:attrNameLst>
                                          <p:attrName>style.visibility</p:attrName>
                                        </p:attrNameLst>
                                      </p:cBhvr>
                                      <p:to>
                                        <p:strVal val="visible"/>
                                      </p:to>
                                    </p:set>
                                    <p:anim calcmode="lin" valueType="num">
                                      <p:cBhvr>
                                        <p:cTn id="17" dur="500" fill="hold"/>
                                        <p:tgtEl>
                                          <p:spTgt spid="127897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278979">
                                            <p:txEl>
                                              <p:pRg st="2" end="2"/>
                                            </p:txEl>
                                          </p:spTgt>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nodeType="afterEffect">
                                  <p:stCondLst>
                                    <p:cond delay="0"/>
                                  </p:stCondLst>
                                  <p:childTnLst>
                                    <p:set>
                                      <p:cBhvr>
                                        <p:cTn id="21" dur="1" fill="hold">
                                          <p:stCondLst>
                                            <p:cond delay="0"/>
                                          </p:stCondLst>
                                        </p:cTn>
                                        <p:tgtEl>
                                          <p:spTgt spid="1278979">
                                            <p:txEl>
                                              <p:pRg st="3" end="3"/>
                                            </p:txEl>
                                          </p:spTgt>
                                        </p:tgtEl>
                                        <p:attrNameLst>
                                          <p:attrName>style.visibility</p:attrName>
                                        </p:attrNameLst>
                                      </p:cBhvr>
                                      <p:to>
                                        <p:strVal val="visible"/>
                                      </p:to>
                                    </p:set>
                                    <p:anim calcmode="lin" valueType="num">
                                      <p:cBhvr>
                                        <p:cTn id="22" dur="500" fill="hold"/>
                                        <p:tgtEl>
                                          <p:spTgt spid="1278979">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278979">
                                            <p:txEl>
                                              <p:pRg st="3" end="3"/>
                                            </p:txEl>
                                          </p:spTgt>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2000"/>
                            </p:stCondLst>
                            <p:childTnLst>
                              <p:par>
                                <p:cTn id="25" presetID="17" presetClass="entr" presetSubtype="10" fill="hold" nodeType="afterEffect">
                                  <p:stCondLst>
                                    <p:cond delay="0"/>
                                  </p:stCondLst>
                                  <p:childTnLst>
                                    <p:set>
                                      <p:cBhvr>
                                        <p:cTn id="26" dur="1" fill="hold">
                                          <p:stCondLst>
                                            <p:cond delay="0"/>
                                          </p:stCondLst>
                                        </p:cTn>
                                        <p:tgtEl>
                                          <p:spTgt spid="1278979">
                                            <p:txEl>
                                              <p:pRg st="4" end="4"/>
                                            </p:txEl>
                                          </p:spTgt>
                                        </p:tgtEl>
                                        <p:attrNameLst>
                                          <p:attrName>style.visibility</p:attrName>
                                        </p:attrNameLst>
                                      </p:cBhvr>
                                      <p:to>
                                        <p:strVal val="visible"/>
                                      </p:to>
                                    </p:set>
                                    <p:anim calcmode="lin" valueType="num">
                                      <p:cBhvr>
                                        <p:cTn id="27" dur="500" fill="hold"/>
                                        <p:tgtEl>
                                          <p:spTgt spid="1278979">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278979">
                                            <p:txEl>
                                              <p:pRg st="4" end="4"/>
                                            </p:txEl>
                                          </p:spTgt>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2500"/>
                            </p:stCondLst>
                            <p:childTnLst>
                              <p:par>
                                <p:cTn id="30" presetID="17" presetClass="entr" presetSubtype="10" fill="hold" nodeType="afterEffect">
                                  <p:stCondLst>
                                    <p:cond delay="0"/>
                                  </p:stCondLst>
                                  <p:childTnLst>
                                    <p:set>
                                      <p:cBhvr>
                                        <p:cTn id="31" dur="1" fill="hold">
                                          <p:stCondLst>
                                            <p:cond delay="0"/>
                                          </p:stCondLst>
                                        </p:cTn>
                                        <p:tgtEl>
                                          <p:spTgt spid="1278979">
                                            <p:txEl>
                                              <p:pRg st="5" end="5"/>
                                            </p:txEl>
                                          </p:spTgt>
                                        </p:tgtEl>
                                        <p:attrNameLst>
                                          <p:attrName>style.visibility</p:attrName>
                                        </p:attrNameLst>
                                      </p:cBhvr>
                                      <p:to>
                                        <p:strVal val="visible"/>
                                      </p:to>
                                    </p:set>
                                    <p:anim calcmode="lin" valueType="num">
                                      <p:cBhvr>
                                        <p:cTn id="32" dur="500" fill="hold"/>
                                        <p:tgtEl>
                                          <p:spTgt spid="1278979">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1278979">
                                            <p:txEl>
                                              <p:pRg st="5" end="5"/>
                                            </p:txEl>
                                          </p:spTgt>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3000"/>
                            </p:stCondLst>
                            <p:childTnLst>
                              <p:par>
                                <p:cTn id="35" presetID="17" presetClass="entr" presetSubtype="10" fill="hold" nodeType="afterEffect">
                                  <p:stCondLst>
                                    <p:cond delay="0"/>
                                  </p:stCondLst>
                                  <p:childTnLst>
                                    <p:set>
                                      <p:cBhvr>
                                        <p:cTn id="36" dur="1" fill="hold">
                                          <p:stCondLst>
                                            <p:cond delay="0"/>
                                          </p:stCondLst>
                                        </p:cTn>
                                        <p:tgtEl>
                                          <p:spTgt spid="1278979">
                                            <p:txEl>
                                              <p:pRg st="6" end="6"/>
                                            </p:txEl>
                                          </p:spTgt>
                                        </p:tgtEl>
                                        <p:attrNameLst>
                                          <p:attrName>style.visibility</p:attrName>
                                        </p:attrNameLst>
                                      </p:cBhvr>
                                      <p:to>
                                        <p:strVal val="visible"/>
                                      </p:to>
                                    </p:set>
                                    <p:anim calcmode="lin" valueType="num">
                                      <p:cBhvr>
                                        <p:cTn id="37" dur="500" fill="hold"/>
                                        <p:tgtEl>
                                          <p:spTgt spid="1278979">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278979">
                                            <p:txEl>
                                              <p:pRg st="6" end="6"/>
                                            </p:txEl>
                                          </p:spTgt>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3500"/>
                            </p:stCondLst>
                            <p:childTnLst>
                              <p:par>
                                <p:cTn id="40" presetID="17" presetClass="entr" presetSubtype="10" fill="hold" nodeType="afterEffect">
                                  <p:stCondLst>
                                    <p:cond delay="0"/>
                                  </p:stCondLst>
                                  <p:childTnLst>
                                    <p:set>
                                      <p:cBhvr>
                                        <p:cTn id="41" dur="1" fill="hold">
                                          <p:stCondLst>
                                            <p:cond delay="0"/>
                                          </p:stCondLst>
                                        </p:cTn>
                                        <p:tgtEl>
                                          <p:spTgt spid="1278979">
                                            <p:txEl>
                                              <p:pRg st="7" end="7"/>
                                            </p:txEl>
                                          </p:spTgt>
                                        </p:tgtEl>
                                        <p:attrNameLst>
                                          <p:attrName>style.visibility</p:attrName>
                                        </p:attrNameLst>
                                      </p:cBhvr>
                                      <p:to>
                                        <p:strVal val="visible"/>
                                      </p:to>
                                    </p:set>
                                    <p:anim calcmode="lin" valueType="num">
                                      <p:cBhvr>
                                        <p:cTn id="42" dur="500" fill="hold"/>
                                        <p:tgtEl>
                                          <p:spTgt spid="1278979">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1278979">
                                            <p:txEl>
                                              <p:pRg st="7" end="7"/>
                                            </p:txEl>
                                          </p:spTgt>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4000"/>
                            </p:stCondLst>
                            <p:childTnLst>
                              <p:par>
                                <p:cTn id="45" presetID="17" presetClass="entr" presetSubtype="10" fill="hold" nodeType="afterEffect">
                                  <p:stCondLst>
                                    <p:cond delay="0"/>
                                  </p:stCondLst>
                                  <p:childTnLst>
                                    <p:set>
                                      <p:cBhvr>
                                        <p:cTn id="46" dur="1" fill="hold">
                                          <p:stCondLst>
                                            <p:cond delay="0"/>
                                          </p:stCondLst>
                                        </p:cTn>
                                        <p:tgtEl>
                                          <p:spTgt spid="1278979">
                                            <p:txEl>
                                              <p:pRg st="8" end="8"/>
                                            </p:txEl>
                                          </p:spTgt>
                                        </p:tgtEl>
                                        <p:attrNameLst>
                                          <p:attrName>style.visibility</p:attrName>
                                        </p:attrNameLst>
                                      </p:cBhvr>
                                      <p:to>
                                        <p:strVal val="visible"/>
                                      </p:to>
                                    </p:set>
                                    <p:anim calcmode="lin" valueType="num">
                                      <p:cBhvr>
                                        <p:cTn id="47" dur="500" fill="hold"/>
                                        <p:tgtEl>
                                          <p:spTgt spid="1278979">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1278979">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39211205-049F-4A79-BB14-80BEA02D1DDF}" type="slidenum">
              <a:rPr lang="en-US" altLang="zh-CN"/>
              <a:pPr/>
              <a:t>34</a:t>
            </a:fld>
            <a:endParaRPr lang="en-US" altLang="zh-CN"/>
          </a:p>
        </p:txBody>
      </p:sp>
      <p:sp>
        <p:nvSpPr>
          <p:cNvPr id="1280002" name="Rectangle 2"/>
          <p:cNvSpPr>
            <a:spLocks noGrp="1" noChangeArrowheads="1"/>
          </p:cNvSpPr>
          <p:nvPr>
            <p:ph type="subTitle" idx="1"/>
          </p:nvPr>
        </p:nvSpPr>
        <p:spPr>
          <a:xfrm>
            <a:off x="468313" y="2924175"/>
            <a:ext cx="6983412" cy="2736850"/>
          </a:xfrm>
        </p:spPr>
        <p:txBody>
          <a:bodyPr/>
          <a:lstStyle/>
          <a:p>
            <a:pPr algn="l">
              <a:lnSpc>
                <a:spcPct val="90000"/>
              </a:lnSpc>
              <a:buFont typeface="Wingdings" pitchFamily="2" charset="2"/>
              <a:buChar char="l"/>
            </a:pPr>
            <a:r>
              <a:rPr lang="zh-CN" altLang="en-US" sz="2800" b="1" dirty="0">
                <a:effectLst>
                  <a:outerShdw blurRad="38100" dist="38100" dir="2700000" algn="tl">
                    <a:srgbClr val="C0C0C0"/>
                  </a:outerShdw>
                </a:effectLst>
                <a:latin typeface="宋体" charset="-122"/>
                <a:hlinkClick r:id="rId2" action="ppaction://hlinksldjump"/>
              </a:rPr>
              <a:t>计算机硬件组成</a:t>
            </a:r>
            <a:endParaRPr lang="zh-CN" altLang="en-US" sz="2800" b="1" dirty="0">
              <a:effectLst>
                <a:outerShdw blurRad="38100" dist="38100" dir="2700000" algn="tl">
                  <a:srgbClr val="C0C0C0"/>
                </a:outerShdw>
              </a:effectLst>
              <a:latin typeface="宋体" charset="-122"/>
            </a:endParaRPr>
          </a:p>
          <a:p>
            <a:pPr algn="l">
              <a:lnSpc>
                <a:spcPct val="90000"/>
              </a:lnSpc>
              <a:buFont typeface="Wingdings" pitchFamily="2" charset="2"/>
              <a:buChar char="l"/>
            </a:pPr>
            <a:r>
              <a:rPr lang="zh-CN" altLang="en-US" sz="2800" b="1" dirty="0">
                <a:effectLst>
                  <a:outerShdw blurRad="38100" dist="38100" dir="2700000" algn="tl">
                    <a:srgbClr val="C0C0C0"/>
                  </a:outerShdw>
                </a:effectLst>
                <a:latin typeface="宋体" charset="-122"/>
                <a:hlinkClick r:id="rId3" action="ppaction://hlinksldjump"/>
              </a:rPr>
              <a:t>处理器系统 </a:t>
            </a:r>
            <a:endParaRPr lang="zh-CN" altLang="en-US" sz="2800" b="1" dirty="0">
              <a:effectLst>
                <a:outerShdw blurRad="38100" dist="38100" dir="2700000" algn="tl">
                  <a:srgbClr val="C0C0C0"/>
                </a:outerShdw>
              </a:effectLst>
              <a:latin typeface="宋体" charset="-122"/>
            </a:endParaRPr>
          </a:p>
          <a:p>
            <a:pPr algn="l">
              <a:lnSpc>
                <a:spcPct val="90000"/>
              </a:lnSpc>
              <a:buFont typeface="Wingdings" pitchFamily="2" charset="2"/>
              <a:buChar char="l"/>
            </a:pPr>
            <a:r>
              <a:rPr lang="zh-CN" altLang="en-US" sz="2800" b="1" dirty="0">
                <a:effectLst>
                  <a:outerShdw blurRad="38100" dist="38100" dir="2700000" algn="tl">
                    <a:srgbClr val="C0C0C0"/>
                  </a:outerShdw>
                </a:effectLst>
                <a:latin typeface="宋体" charset="-122"/>
                <a:hlinkClick r:id="rId4" action="ppaction://hlinksldjump"/>
              </a:rPr>
              <a:t>存储器系统</a:t>
            </a:r>
            <a:endParaRPr lang="zh-CN" altLang="en-US" sz="2800" b="1" dirty="0">
              <a:effectLst>
                <a:outerShdw blurRad="38100" dist="38100" dir="2700000" algn="tl">
                  <a:srgbClr val="C0C0C0"/>
                </a:outerShdw>
              </a:effectLst>
              <a:latin typeface="宋体" charset="-122"/>
            </a:endParaRPr>
          </a:p>
          <a:p>
            <a:pPr algn="l">
              <a:lnSpc>
                <a:spcPct val="90000"/>
              </a:lnSpc>
              <a:buFont typeface="Wingdings" pitchFamily="2" charset="2"/>
              <a:buChar char="l"/>
            </a:pPr>
            <a:r>
              <a:rPr lang="zh-CN" altLang="en-US" sz="2800" b="1" dirty="0">
                <a:effectLst>
                  <a:outerShdw blurRad="38100" dist="38100" dir="2700000" algn="tl">
                    <a:srgbClr val="C0C0C0"/>
                  </a:outerShdw>
                </a:effectLst>
                <a:latin typeface="宋体" charset="-122"/>
                <a:hlinkClick r:id="rId5" action="ppaction://hlinksldjump"/>
              </a:rPr>
              <a:t>输入输出系统 </a:t>
            </a:r>
            <a:endParaRPr lang="zh-CN" altLang="en-US" sz="2800" b="1" dirty="0">
              <a:effectLst>
                <a:outerShdw blurRad="38100" dist="38100" dir="2700000" algn="tl">
                  <a:srgbClr val="C0C0C0"/>
                </a:outerShdw>
              </a:effectLst>
              <a:latin typeface="宋体" charset="-122"/>
            </a:endParaRPr>
          </a:p>
          <a:p>
            <a:pPr algn="l">
              <a:lnSpc>
                <a:spcPct val="90000"/>
              </a:lnSpc>
              <a:buFont typeface="Wingdings" pitchFamily="2" charset="2"/>
              <a:buChar char="l"/>
            </a:pPr>
            <a:r>
              <a:rPr lang="zh-CN" altLang="en-US" sz="2800" b="1" dirty="0">
                <a:effectLst>
                  <a:outerShdw blurRad="38100" dist="38100" dir="2700000" algn="tl">
                    <a:srgbClr val="C0C0C0"/>
                  </a:outerShdw>
                </a:effectLst>
                <a:latin typeface="宋体" charset="-122"/>
                <a:hlinkClick r:id="rId6" action="ppaction://hlinksldjump"/>
              </a:rPr>
              <a:t>总线系统</a:t>
            </a:r>
            <a:endParaRPr lang="zh-CN" altLang="en-US" sz="2800" b="1" dirty="0">
              <a:effectLst>
                <a:outerShdw blurRad="38100" dist="38100" dir="2700000" algn="tl">
                  <a:srgbClr val="C0C0C0"/>
                </a:outerShdw>
              </a:effectLst>
              <a:latin typeface="宋体" charset="-122"/>
            </a:endParaRPr>
          </a:p>
          <a:p>
            <a:pPr algn="l">
              <a:lnSpc>
                <a:spcPct val="90000"/>
              </a:lnSpc>
              <a:buFont typeface="Wingdings" pitchFamily="2" charset="2"/>
              <a:buChar char="l"/>
            </a:pPr>
            <a:r>
              <a:rPr lang="zh-CN" altLang="en-US" sz="2800" b="1" dirty="0">
                <a:solidFill>
                  <a:schemeClr val="accent2"/>
                </a:solidFill>
                <a:effectLst>
                  <a:outerShdw blurRad="38100" dist="38100" dir="2700000" algn="tl">
                    <a:srgbClr val="C0C0C0"/>
                  </a:outerShdw>
                </a:effectLst>
                <a:latin typeface="宋体" charset="-122"/>
              </a:rPr>
              <a:t>微型机</a:t>
            </a:r>
          </a:p>
        </p:txBody>
      </p:sp>
      <p:sp>
        <p:nvSpPr>
          <p:cNvPr id="1280003" name="Text Box 3" descr="OOOPIC_vipvip_20080918214459585784a2fb4d9263105"/>
          <p:cNvSpPr txBox="1">
            <a:spLocks noChangeArrowheads="1"/>
          </p:cNvSpPr>
          <p:nvPr/>
        </p:nvSpPr>
        <p:spPr bwMode="auto">
          <a:xfrm>
            <a:off x="3131840" y="548680"/>
            <a:ext cx="6588125" cy="1938992"/>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7"/>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第</a:t>
            </a:r>
            <a:r>
              <a:rPr lang="en-US" altLang="zh-CN"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3</a:t>
            </a: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章 </a:t>
            </a:r>
            <a:endParaRPr lang="en-US" altLang="zh-CN" sz="4800" b="0" dirty="0" smtClean="0">
              <a:solidFill>
                <a:schemeClr val="tx2"/>
              </a:solidFill>
              <a:effectLst>
                <a:outerShdw blurRad="38100" dist="38100" dir="2700000" algn="tl">
                  <a:srgbClr val="C0C0C0"/>
                </a:outerShdw>
              </a:effectLst>
              <a:latin typeface="华文琥珀" pitchFamily="2" charset="-122"/>
              <a:ea typeface="华文琥珀" pitchFamily="2" charset="-122"/>
            </a:endParaRPr>
          </a:p>
          <a:p>
            <a:pPr>
              <a:spcBef>
                <a:spcPct val="50000"/>
              </a:spcBef>
            </a:pP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计算机硬件系统</a:t>
            </a:r>
            <a:endParaRPr lang="zh-CN" altLang="en-US" sz="4800" b="0" dirty="0">
              <a:solidFill>
                <a:schemeClr val="tx2"/>
              </a:solidFill>
              <a:effectLst>
                <a:outerShdw blurRad="38100" dist="38100" dir="2700000" algn="tl">
                  <a:srgbClr val="C0C0C0"/>
                </a:outerShdw>
              </a:effectLst>
              <a:latin typeface="华文琥珀" pitchFamily="2" charset="-122"/>
              <a:ea typeface="华文琥珀" pitchFamily="2" charset="-122"/>
            </a:endParaRPr>
          </a:p>
        </p:txBody>
      </p:sp>
    </p:spTree>
    <p:extLst>
      <p:ext uri="{BB962C8B-B14F-4D97-AF65-F5344CB8AC3E}">
        <p14:creationId xmlns:p14="http://schemas.microsoft.com/office/powerpoint/2010/main" val="18335564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1280002">
                                            <p:txEl>
                                              <p:pRg st="5" end="5"/>
                                            </p:txEl>
                                          </p:spTgt>
                                        </p:tgtEl>
                                        <p:attrNameLst>
                                          <p:attrName>ppt_x</p:attrName>
                                          <p:attrName>ppt_y</p:attrName>
                                        </p:attrNameLst>
                                      </p:cBhvr>
                                    </p:animMotion>
                                    <p:animRot by="1500000">
                                      <p:cBhvr>
                                        <p:cTn id="7" dur="125" fill="hold">
                                          <p:stCondLst>
                                            <p:cond delay="0"/>
                                          </p:stCondLst>
                                        </p:cTn>
                                        <p:tgtEl>
                                          <p:spTgt spid="1280002">
                                            <p:txEl>
                                              <p:pRg st="5" end="5"/>
                                            </p:txEl>
                                          </p:spTgt>
                                        </p:tgtEl>
                                        <p:attrNameLst>
                                          <p:attrName>r</p:attrName>
                                        </p:attrNameLst>
                                      </p:cBhvr>
                                    </p:animRot>
                                    <p:animRot by="-1500000">
                                      <p:cBhvr>
                                        <p:cTn id="8" dur="125" fill="hold">
                                          <p:stCondLst>
                                            <p:cond delay="125"/>
                                          </p:stCondLst>
                                        </p:cTn>
                                        <p:tgtEl>
                                          <p:spTgt spid="1280002">
                                            <p:txEl>
                                              <p:pRg st="5" end="5"/>
                                            </p:txEl>
                                          </p:spTgt>
                                        </p:tgtEl>
                                        <p:attrNameLst>
                                          <p:attrName>r</p:attrName>
                                        </p:attrNameLst>
                                      </p:cBhvr>
                                    </p:animRot>
                                    <p:animRot by="-1500000">
                                      <p:cBhvr>
                                        <p:cTn id="9" dur="125" fill="hold">
                                          <p:stCondLst>
                                            <p:cond delay="250"/>
                                          </p:stCondLst>
                                        </p:cTn>
                                        <p:tgtEl>
                                          <p:spTgt spid="1280002">
                                            <p:txEl>
                                              <p:pRg st="5" end="5"/>
                                            </p:txEl>
                                          </p:spTgt>
                                        </p:tgtEl>
                                        <p:attrNameLst>
                                          <p:attrName>r</p:attrName>
                                        </p:attrNameLst>
                                      </p:cBhvr>
                                    </p:animRot>
                                    <p:animRot by="1500000">
                                      <p:cBhvr>
                                        <p:cTn id="10" dur="125" fill="hold">
                                          <p:stCondLst>
                                            <p:cond delay="375"/>
                                          </p:stCondLst>
                                        </p:cTn>
                                        <p:tgtEl>
                                          <p:spTgt spid="1280002">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1026" name="Rectangle 2"/>
          <p:cNvSpPr>
            <a:spLocks noGrp="1" noChangeArrowheads="1"/>
          </p:cNvSpPr>
          <p:nvPr>
            <p:ph type="title" sz="quarter"/>
          </p:nvPr>
        </p:nvSpPr>
        <p:spPr>
          <a:xfrm>
            <a:off x="2051050" y="144463"/>
            <a:ext cx="5354638" cy="692150"/>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微型机</a:t>
            </a:r>
          </a:p>
        </p:txBody>
      </p:sp>
      <p:sp>
        <p:nvSpPr>
          <p:cNvPr id="1281027" name="Rectangle 3"/>
          <p:cNvSpPr>
            <a:spLocks noGrp="1" noChangeArrowheads="1"/>
          </p:cNvSpPr>
          <p:nvPr>
            <p:ph sz="quarter" idx="2"/>
          </p:nvPr>
        </p:nvSpPr>
        <p:spPr>
          <a:xfrm>
            <a:off x="250825" y="1052513"/>
            <a:ext cx="8893175" cy="4757737"/>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lstStyle/>
          <a:p>
            <a:pPr>
              <a:lnSpc>
                <a:spcPct val="95000"/>
              </a:lnSpc>
              <a:spcBef>
                <a:spcPct val="15000"/>
              </a:spcBef>
              <a:buSzPct val="90000"/>
            </a:pPr>
            <a:r>
              <a:rPr lang="zh-CN" altLang="en-US" sz="2400" b="1" dirty="0">
                <a:latin typeface="黑体" pitchFamily="2" charset="-122"/>
              </a:rPr>
              <a:t>微型计算机分类</a:t>
            </a:r>
            <a:r>
              <a:rPr lang="zh-CN" altLang="en-US" sz="2400" dirty="0">
                <a:latin typeface="楷体_GB2312" pitchFamily="49" charset="-122"/>
                <a:ea typeface="楷体_GB2312" pitchFamily="49" charset="-122"/>
              </a:rPr>
              <a:t> </a:t>
            </a:r>
          </a:p>
          <a:p>
            <a:pPr lvl="1">
              <a:lnSpc>
                <a:spcPct val="95000"/>
              </a:lnSpc>
              <a:spcBef>
                <a:spcPct val="15000"/>
              </a:spcBef>
            </a:pPr>
            <a:r>
              <a:rPr lang="zh-CN" altLang="en-US" sz="2300" b="1" dirty="0">
                <a:solidFill>
                  <a:srgbClr val="FF0000"/>
                </a:solidFill>
                <a:latin typeface="楷体_GB2312" pitchFamily="49" charset="-122"/>
              </a:rPr>
              <a:t>微处理器</a:t>
            </a:r>
            <a:r>
              <a:rPr lang="en-US" altLang="zh-CN" sz="2300" b="1" dirty="0">
                <a:solidFill>
                  <a:schemeClr val="tx2"/>
                </a:solidFill>
                <a:latin typeface="楷体_GB2312" pitchFamily="49" charset="-122"/>
              </a:rPr>
              <a:t>:</a:t>
            </a:r>
            <a:r>
              <a:rPr lang="zh-CN" altLang="en-US" sz="2300" b="1" dirty="0">
                <a:latin typeface="楷体_GB2312" pitchFamily="49" charset="-122"/>
              </a:rPr>
              <a:t>（一片大规模集成电路芯片）</a:t>
            </a:r>
          </a:p>
          <a:p>
            <a:pPr lvl="2">
              <a:lnSpc>
                <a:spcPct val="95000"/>
              </a:lnSpc>
              <a:spcBef>
                <a:spcPct val="15000"/>
              </a:spcBef>
            </a:pPr>
            <a:r>
              <a:rPr lang="zh-CN" altLang="en-US" sz="2000" b="1" dirty="0">
                <a:latin typeface="楷体_GB2312" pitchFamily="49" charset="-122"/>
              </a:rPr>
              <a:t>简称</a:t>
            </a:r>
            <a:r>
              <a:rPr lang="en-US" altLang="zh-CN" sz="2000" b="1" dirty="0">
                <a:latin typeface="楷体_GB2312" pitchFamily="49" charset="-122"/>
              </a:rPr>
              <a:t>CPU</a:t>
            </a:r>
            <a:r>
              <a:rPr lang="zh-CN" altLang="en-US" sz="2000" b="1" dirty="0">
                <a:latin typeface="楷体_GB2312" pitchFamily="49" charset="-122"/>
              </a:rPr>
              <a:t>或</a:t>
            </a:r>
            <a:r>
              <a:rPr lang="en-US" altLang="zh-CN" sz="2000" b="1" dirty="0">
                <a:latin typeface="楷体_GB2312" pitchFamily="49" charset="-122"/>
              </a:rPr>
              <a:t>MPU</a:t>
            </a:r>
            <a:r>
              <a:rPr lang="zh-CN" altLang="en-US" sz="2000" b="1" dirty="0">
                <a:latin typeface="楷体_GB2312" pitchFamily="49" charset="-122"/>
              </a:rPr>
              <a:t>，是控制器和运算器的合称。</a:t>
            </a:r>
          </a:p>
          <a:p>
            <a:pPr lvl="1">
              <a:lnSpc>
                <a:spcPct val="95000"/>
              </a:lnSpc>
              <a:spcBef>
                <a:spcPct val="15000"/>
              </a:spcBef>
            </a:pPr>
            <a:r>
              <a:rPr lang="zh-CN" altLang="en-US" sz="2300" b="1" dirty="0">
                <a:solidFill>
                  <a:srgbClr val="FF0000"/>
                </a:solidFill>
                <a:latin typeface="楷体_GB2312" pitchFamily="49" charset="-122"/>
              </a:rPr>
              <a:t>单片计算机</a:t>
            </a:r>
            <a:r>
              <a:rPr lang="en-US" altLang="zh-CN" sz="2300" b="1" dirty="0">
                <a:solidFill>
                  <a:schemeClr val="tx2"/>
                </a:solidFill>
                <a:latin typeface="楷体_GB2312" pitchFamily="49" charset="-122"/>
              </a:rPr>
              <a:t>:</a:t>
            </a:r>
            <a:r>
              <a:rPr lang="zh-CN" altLang="en-US" sz="2300" b="1" dirty="0">
                <a:latin typeface="楷体_GB2312" pitchFamily="49" charset="-122"/>
              </a:rPr>
              <a:t>（一片大规模集成电路芯片）</a:t>
            </a:r>
          </a:p>
          <a:p>
            <a:pPr lvl="2">
              <a:lnSpc>
                <a:spcPct val="95000"/>
              </a:lnSpc>
              <a:spcBef>
                <a:spcPct val="15000"/>
              </a:spcBef>
            </a:pPr>
            <a:r>
              <a:rPr lang="zh-CN" altLang="en-US" sz="2000" b="1" dirty="0">
                <a:latin typeface="楷体_GB2312" pitchFamily="49" charset="-122"/>
              </a:rPr>
              <a:t>由</a:t>
            </a:r>
            <a:r>
              <a:rPr lang="en-US" altLang="zh-CN" sz="2000" b="1" dirty="0">
                <a:latin typeface="楷体_GB2312" pitchFamily="49" charset="-122"/>
              </a:rPr>
              <a:t>CPU</a:t>
            </a:r>
            <a:r>
              <a:rPr lang="zh-CN" altLang="en-US" sz="2000" b="1" dirty="0">
                <a:latin typeface="楷体_GB2312" pitchFamily="49" charset="-122"/>
              </a:rPr>
              <a:t>和存储器及输入输出接口电路组成。</a:t>
            </a:r>
          </a:p>
          <a:p>
            <a:pPr lvl="1">
              <a:lnSpc>
                <a:spcPct val="95000"/>
              </a:lnSpc>
              <a:spcBef>
                <a:spcPct val="15000"/>
              </a:spcBef>
            </a:pPr>
            <a:r>
              <a:rPr lang="zh-CN" altLang="en-US" sz="2300" b="1" dirty="0">
                <a:solidFill>
                  <a:srgbClr val="FF0000"/>
                </a:solidFill>
                <a:latin typeface="楷体_GB2312" pitchFamily="49" charset="-122"/>
              </a:rPr>
              <a:t>单板计算机</a:t>
            </a:r>
            <a:r>
              <a:rPr lang="en-US" altLang="zh-CN" sz="2300" b="1" dirty="0">
                <a:solidFill>
                  <a:schemeClr val="tx2"/>
                </a:solidFill>
                <a:latin typeface="楷体_GB2312" pitchFamily="49" charset="-122"/>
              </a:rPr>
              <a:t>:</a:t>
            </a:r>
            <a:r>
              <a:rPr lang="zh-CN" altLang="en-US" sz="2300" b="1" dirty="0">
                <a:latin typeface="楷体_GB2312" pitchFamily="49" charset="-122"/>
              </a:rPr>
              <a:t>（一块印刷电路板）</a:t>
            </a:r>
          </a:p>
          <a:p>
            <a:pPr lvl="2">
              <a:lnSpc>
                <a:spcPct val="95000"/>
              </a:lnSpc>
              <a:spcBef>
                <a:spcPct val="15000"/>
              </a:spcBef>
            </a:pPr>
            <a:r>
              <a:rPr lang="zh-CN" altLang="en-US" sz="2000" b="1" dirty="0">
                <a:latin typeface="楷体_GB2312" pitchFamily="49" charset="-122"/>
              </a:rPr>
              <a:t>由</a:t>
            </a:r>
            <a:r>
              <a:rPr lang="en-US" altLang="zh-CN" sz="2000" b="1" dirty="0">
                <a:latin typeface="楷体_GB2312" pitchFamily="49" charset="-122"/>
              </a:rPr>
              <a:t>CPU</a:t>
            </a:r>
            <a:r>
              <a:rPr lang="zh-CN" altLang="en-US" sz="2000" b="1" dirty="0">
                <a:latin typeface="楷体_GB2312" pitchFamily="49" charset="-122"/>
              </a:rPr>
              <a:t>和存储器及输入输出接口电路芯片组装而成。</a:t>
            </a:r>
          </a:p>
          <a:p>
            <a:pPr>
              <a:lnSpc>
                <a:spcPct val="95000"/>
              </a:lnSpc>
              <a:spcBef>
                <a:spcPct val="15000"/>
              </a:spcBef>
            </a:pPr>
            <a:r>
              <a:rPr lang="zh-CN" altLang="en-US" sz="2700" b="1" dirty="0" smtClean="0">
                <a:solidFill>
                  <a:schemeClr val="tx2"/>
                </a:solidFill>
                <a:latin typeface="楷体_GB2312" pitchFamily="49" charset="-122"/>
              </a:rPr>
              <a:t>微型计算机</a:t>
            </a:r>
            <a:r>
              <a:rPr lang="zh-CN" altLang="en-US" sz="2700" b="1" dirty="0">
                <a:solidFill>
                  <a:schemeClr val="tx2"/>
                </a:solidFill>
                <a:latin typeface="楷体_GB2312" pitchFamily="49" charset="-122"/>
              </a:rPr>
              <a:t>系统</a:t>
            </a:r>
            <a:r>
              <a:rPr lang="en-US" altLang="zh-CN" sz="2700" b="1" dirty="0">
                <a:solidFill>
                  <a:schemeClr val="tx2"/>
                </a:solidFill>
                <a:latin typeface="楷体_GB2312" pitchFamily="49" charset="-122"/>
              </a:rPr>
              <a:t>:</a:t>
            </a:r>
          </a:p>
          <a:p>
            <a:pPr lvl="1">
              <a:lnSpc>
                <a:spcPct val="95000"/>
              </a:lnSpc>
              <a:spcBef>
                <a:spcPct val="15000"/>
              </a:spcBef>
            </a:pPr>
            <a:r>
              <a:rPr lang="zh-CN" altLang="en-US" b="1" dirty="0">
                <a:latin typeface="楷体_GB2312" pitchFamily="49" charset="-122"/>
              </a:rPr>
              <a:t>由微型计算机硬件系统和软件系统</a:t>
            </a:r>
            <a:r>
              <a:rPr lang="zh-CN" altLang="en-US" b="1" dirty="0" smtClean="0">
                <a:latin typeface="楷体_GB2312" pitchFamily="49" charset="-122"/>
              </a:rPr>
              <a:t>组成。</a:t>
            </a:r>
            <a:endParaRPr lang="zh-CN" altLang="en-US" b="1" dirty="0">
              <a:latin typeface="楷体_GB2312" pitchFamily="49" charset="-122"/>
            </a:endParaRPr>
          </a:p>
        </p:txBody>
      </p:sp>
    </p:spTree>
    <p:extLst>
      <p:ext uri="{BB962C8B-B14F-4D97-AF65-F5344CB8AC3E}">
        <p14:creationId xmlns:p14="http://schemas.microsoft.com/office/powerpoint/2010/main" val="1321430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81027">
                                            <p:txEl>
                                              <p:pRg st="0" end="0"/>
                                            </p:txEl>
                                          </p:spTgt>
                                        </p:tgtEl>
                                        <p:attrNameLst>
                                          <p:attrName>style.visibility</p:attrName>
                                        </p:attrNameLst>
                                      </p:cBhvr>
                                      <p:to>
                                        <p:strVal val="visible"/>
                                      </p:to>
                                    </p:set>
                                    <p:anim calcmode="lin" valueType="num">
                                      <p:cBhvr additive="base">
                                        <p:cTn id="7" dur="500" fill="hold"/>
                                        <p:tgtEl>
                                          <p:spTgt spid="12810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102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81027">
                                            <p:txEl>
                                              <p:pRg st="1" end="1"/>
                                            </p:txEl>
                                          </p:spTgt>
                                        </p:tgtEl>
                                        <p:attrNameLst>
                                          <p:attrName>style.visibility</p:attrName>
                                        </p:attrNameLst>
                                      </p:cBhvr>
                                      <p:to>
                                        <p:strVal val="visible"/>
                                      </p:to>
                                    </p:set>
                                    <p:anim calcmode="lin" valueType="num">
                                      <p:cBhvr additive="base">
                                        <p:cTn id="12" dur="500" fill="hold"/>
                                        <p:tgtEl>
                                          <p:spTgt spid="128102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8102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81027">
                                            <p:txEl>
                                              <p:pRg st="2" end="2"/>
                                            </p:txEl>
                                          </p:spTgt>
                                        </p:tgtEl>
                                        <p:attrNameLst>
                                          <p:attrName>style.visibility</p:attrName>
                                        </p:attrNameLst>
                                      </p:cBhvr>
                                      <p:to>
                                        <p:strVal val="visible"/>
                                      </p:to>
                                    </p:set>
                                    <p:anim calcmode="lin" valueType="num">
                                      <p:cBhvr additive="base">
                                        <p:cTn id="17" dur="500" fill="hold"/>
                                        <p:tgtEl>
                                          <p:spTgt spid="128102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81027">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81027">
                                            <p:txEl>
                                              <p:pRg st="3" end="3"/>
                                            </p:txEl>
                                          </p:spTgt>
                                        </p:tgtEl>
                                        <p:attrNameLst>
                                          <p:attrName>style.visibility</p:attrName>
                                        </p:attrNameLst>
                                      </p:cBhvr>
                                      <p:to>
                                        <p:strVal val="visible"/>
                                      </p:to>
                                    </p:set>
                                    <p:anim calcmode="lin" valueType="num">
                                      <p:cBhvr additive="base">
                                        <p:cTn id="22" dur="500" fill="hold"/>
                                        <p:tgtEl>
                                          <p:spTgt spid="128102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81027">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281027">
                                            <p:txEl>
                                              <p:pRg st="4" end="4"/>
                                            </p:txEl>
                                          </p:spTgt>
                                        </p:tgtEl>
                                        <p:attrNameLst>
                                          <p:attrName>style.visibility</p:attrName>
                                        </p:attrNameLst>
                                      </p:cBhvr>
                                      <p:to>
                                        <p:strVal val="visible"/>
                                      </p:to>
                                    </p:set>
                                    <p:anim calcmode="lin" valueType="num">
                                      <p:cBhvr additive="base">
                                        <p:cTn id="27" dur="500" fill="hold"/>
                                        <p:tgtEl>
                                          <p:spTgt spid="128102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81027">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281027">
                                            <p:txEl>
                                              <p:pRg st="5" end="5"/>
                                            </p:txEl>
                                          </p:spTgt>
                                        </p:tgtEl>
                                        <p:attrNameLst>
                                          <p:attrName>style.visibility</p:attrName>
                                        </p:attrNameLst>
                                      </p:cBhvr>
                                      <p:to>
                                        <p:strVal val="visible"/>
                                      </p:to>
                                    </p:set>
                                    <p:anim calcmode="lin" valueType="num">
                                      <p:cBhvr additive="base">
                                        <p:cTn id="32" dur="500" fill="hold"/>
                                        <p:tgtEl>
                                          <p:spTgt spid="128102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81027">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281027">
                                            <p:txEl>
                                              <p:pRg st="6" end="6"/>
                                            </p:txEl>
                                          </p:spTgt>
                                        </p:tgtEl>
                                        <p:attrNameLst>
                                          <p:attrName>style.visibility</p:attrName>
                                        </p:attrNameLst>
                                      </p:cBhvr>
                                      <p:to>
                                        <p:strVal val="visible"/>
                                      </p:to>
                                    </p:set>
                                    <p:anim calcmode="lin" valueType="num">
                                      <p:cBhvr additive="base">
                                        <p:cTn id="37" dur="500" fill="hold"/>
                                        <p:tgtEl>
                                          <p:spTgt spid="128102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810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nodeType="after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81027">
                                            <p:txEl>
                                              <p:pRg st="7" end="7"/>
                                            </p:txEl>
                                          </p:spTgt>
                                        </p:tgtEl>
                                        <p:attrNameLst>
                                          <p:attrName>style.visibility</p:attrName>
                                        </p:attrNameLst>
                                      </p:cBhvr>
                                      <p:to>
                                        <p:strVal val="visible"/>
                                      </p:to>
                                    </p:set>
                                    <p:anim calcmode="lin" valueType="num">
                                      <p:cBhvr additive="base">
                                        <p:cTn id="43" dur="500" fill="hold"/>
                                        <p:tgtEl>
                                          <p:spTgt spid="128102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81027">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81027">
                                            <p:txEl>
                                              <p:pRg st="8" end="8"/>
                                            </p:txEl>
                                          </p:spTgt>
                                        </p:tgtEl>
                                        <p:attrNameLst>
                                          <p:attrName>style.visibility</p:attrName>
                                        </p:attrNameLst>
                                      </p:cBhvr>
                                      <p:to>
                                        <p:strVal val="visible"/>
                                      </p:to>
                                    </p:set>
                                    <p:anim calcmode="lin" valueType="num">
                                      <p:cBhvr additive="base">
                                        <p:cTn id="47" dur="500" fill="hold"/>
                                        <p:tgtEl>
                                          <p:spTgt spid="1281027">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8102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1027"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3074" name="Rectangle 2"/>
          <p:cNvSpPr>
            <a:spLocks noGrp="1" noChangeArrowheads="1"/>
          </p:cNvSpPr>
          <p:nvPr>
            <p:ph type="title"/>
          </p:nvPr>
        </p:nvSpPr>
        <p:spPr>
          <a:xfrm>
            <a:off x="2195513" y="71438"/>
            <a:ext cx="5291137" cy="765175"/>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微型机</a:t>
            </a:r>
          </a:p>
        </p:txBody>
      </p:sp>
      <p:sp>
        <p:nvSpPr>
          <p:cNvPr id="1283075" name="Rectangle 3"/>
          <p:cNvSpPr>
            <a:spLocks noGrp="1" noChangeArrowheads="1"/>
          </p:cNvSpPr>
          <p:nvPr>
            <p:ph type="body" sz="half" idx="1"/>
          </p:nvPr>
        </p:nvSpPr>
        <p:spPr>
          <a:xfrm>
            <a:off x="0" y="1268760"/>
            <a:ext cx="9142413" cy="4681190"/>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lstStyle/>
          <a:p>
            <a:pPr>
              <a:lnSpc>
                <a:spcPct val="80000"/>
              </a:lnSpc>
            </a:pPr>
            <a:r>
              <a:rPr lang="zh-CN" altLang="en-US" sz="3200" b="1" dirty="0">
                <a:latin typeface="黑体" pitchFamily="2" charset="-122"/>
              </a:rPr>
              <a:t>微机的</a:t>
            </a:r>
            <a:r>
              <a:rPr lang="zh-CN" altLang="en-US" sz="3200" b="1" dirty="0" smtClean="0">
                <a:latin typeface="黑体" pitchFamily="2" charset="-122"/>
              </a:rPr>
              <a:t>配置</a:t>
            </a:r>
            <a:endParaRPr lang="zh-CN" altLang="en-US" sz="3200" b="1" dirty="0">
              <a:latin typeface="黑体" pitchFamily="2" charset="-122"/>
            </a:endParaRPr>
          </a:p>
          <a:p>
            <a:pPr lvl="1">
              <a:lnSpc>
                <a:spcPct val="80000"/>
              </a:lnSpc>
            </a:pPr>
            <a:r>
              <a:rPr lang="zh-CN" altLang="en-US" sz="2400" b="1" dirty="0" smtClean="0">
                <a:latin typeface="黑体" pitchFamily="2" charset="-122"/>
              </a:rPr>
              <a:t>主板：</a:t>
            </a:r>
            <a:r>
              <a:rPr lang="en-US" altLang="zh-CN" sz="2400" b="1" dirty="0" smtClean="0">
                <a:latin typeface="楷体_GB2312" pitchFamily="49" charset="-122"/>
              </a:rPr>
              <a:t>BIOS</a:t>
            </a:r>
            <a:r>
              <a:rPr lang="zh-CN" altLang="en-US" sz="2400" b="1" dirty="0">
                <a:latin typeface="楷体_GB2312" pitchFamily="49" charset="-122"/>
              </a:rPr>
              <a:t>芯片、芯片组、扩展槽部分及接口部分等</a:t>
            </a:r>
          </a:p>
          <a:p>
            <a:pPr lvl="1">
              <a:lnSpc>
                <a:spcPct val="80000"/>
              </a:lnSpc>
            </a:pPr>
            <a:r>
              <a:rPr lang="zh-CN" altLang="en-US" sz="2400" b="1" dirty="0" smtClean="0">
                <a:latin typeface="黑体" pitchFamily="2" charset="-122"/>
              </a:rPr>
              <a:t>磁盘：</a:t>
            </a:r>
            <a:r>
              <a:rPr lang="zh-CN" altLang="en-US" sz="2400" b="1" dirty="0" smtClean="0">
                <a:latin typeface="楷体_GB2312" pitchFamily="49" charset="-122"/>
              </a:rPr>
              <a:t>软盘驱动器</a:t>
            </a:r>
            <a:r>
              <a:rPr lang="zh-CN" altLang="en-US" sz="2400" b="1" dirty="0">
                <a:latin typeface="楷体_GB2312" pitchFamily="49" charset="-122"/>
              </a:rPr>
              <a:t>、硬盘驱动器、光盘驱动器</a:t>
            </a:r>
          </a:p>
          <a:p>
            <a:pPr lvl="1">
              <a:lnSpc>
                <a:spcPct val="80000"/>
              </a:lnSpc>
            </a:pPr>
            <a:r>
              <a:rPr lang="zh-CN" altLang="en-US" sz="2400" b="1" dirty="0">
                <a:latin typeface="黑体" pitchFamily="2" charset="-122"/>
              </a:rPr>
              <a:t>显示卡</a:t>
            </a:r>
            <a:r>
              <a:rPr lang="zh-CN" altLang="en-US" sz="2400" b="1" dirty="0" smtClean="0">
                <a:latin typeface="黑体" pitchFamily="2" charset="-122"/>
              </a:rPr>
              <a:t>（显示适配器）：</a:t>
            </a:r>
            <a:r>
              <a:rPr lang="zh-CN" altLang="en-US" sz="2400" b="1" dirty="0" smtClean="0">
                <a:latin typeface="楷体_GB2312" pitchFamily="49" charset="-122"/>
              </a:rPr>
              <a:t>将</a:t>
            </a:r>
            <a:r>
              <a:rPr lang="en-US" altLang="zh-CN" sz="2400" b="1" dirty="0">
                <a:latin typeface="楷体_GB2312" pitchFamily="49" charset="-122"/>
              </a:rPr>
              <a:t>CPU</a:t>
            </a:r>
            <a:r>
              <a:rPr lang="zh-CN" altLang="en-US" sz="2400" b="1" dirty="0">
                <a:latin typeface="楷体_GB2312" pitchFamily="49" charset="-122"/>
              </a:rPr>
              <a:t>送至内存的信息经处理转换送到显示器上</a:t>
            </a:r>
          </a:p>
          <a:p>
            <a:pPr lvl="1">
              <a:lnSpc>
                <a:spcPct val="80000"/>
              </a:lnSpc>
            </a:pPr>
            <a:r>
              <a:rPr lang="zh-CN" altLang="en-US" sz="2400" b="1" dirty="0">
                <a:latin typeface="黑体" pitchFamily="2" charset="-122"/>
              </a:rPr>
              <a:t>声卡</a:t>
            </a:r>
            <a:r>
              <a:rPr lang="en-US" altLang="zh-CN" sz="2400" b="1" dirty="0">
                <a:latin typeface="黑体" pitchFamily="2" charset="-122"/>
              </a:rPr>
              <a:t>(</a:t>
            </a:r>
            <a:r>
              <a:rPr lang="zh-CN" altLang="en-US" sz="2400" b="1" dirty="0">
                <a:latin typeface="黑体" pitchFamily="2" charset="-122"/>
              </a:rPr>
              <a:t>音频卡</a:t>
            </a:r>
            <a:r>
              <a:rPr lang="zh-CN" altLang="en-US" sz="2400" b="1" dirty="0" smtClean="0">
                <a:latin typeface="黑体" pitchFamily="2" charset="-122"/>
              </a:rPr>
              <a:t>）：</a:t>
            </a:r>
            <a:r>
              <a:rPr lang="zh-CN" altLang="en-US" sz="2400" b="1" dirty="0" smtClean="0">
                <a:latin typeface="楷体_GB2312" pitchFamily="49" charset="-122"/>
              </a:rPr>
              <a:t>是</a:t>
            </a:r>
            <a:r>
              <a:rPr lang="zh-CN" altLang="en-US" sz="2400" b="1" dirty="0">
                <a:latin typeface="楷体_GB2312" pitchFamily="49" charset="-122"/>
              </a:rPr>
              <a:t>实现声波／数字信号相互转换的一种接口部件</a:t>
            </a:r>
          </a:p>
          <a:p>
            <a:pPr lvl="1">
              <a:lnSpc>
                <a:spcPct val="80000"/>
              </a:lnSpc>
            </a:pPr>
            <a:r>
              <a:rPr lang="zh-CN" altLang="en-US" sz="2400" b="1" dirty="0" smtClean="0">
                <a:latin typeface="黑体" pitchFamily="2" charset="-122"/>
              </a:rPr>
              <a:t>网卡：</a:t>
            </a:r>
            <a:r>
              <a:rPr lang="zh-CN" altLang="en-US" sz="2400" b="1" dirty="0" smtClean="0">
                <a:latin typeface="楷体_GB2312" pitchFamily="49" charset="-122"/>
              </a:rPr>
              <a:t>是</a:t>
            </a:r>
            <a:r>
              <a:rPr lang="zh-CN" altLang="en-US" sz="2400" b="1" dirty="0">
                <a:latin typeface="楷体_GB2312" pitchFamily="49" charset="-122"/>
              </a:rPr>
              <a:t>计算机与外界局域网的连接通道。又</a:t>
            </a:r>
            <a:r>
              <a:rPr lang="zh-CN" altLang="en-US" sz="2400" b="1" dirty="0" smtClean="0">
                <a:latin typeface="楷体_GB2312" pitchFamily="49" charset="-122"/>
              </a:rPr>
              <a:t>称网络适配器</a:t>
            </a:r>
            <a:endParaRPr lang="zh-CN" altLang="en-US" sz="3200" b="1" dirty="0">
              <a:solidFill>
                <a:srgbClr val="FFFF00"/>
              </a:solidFill>
              <a:latin typeface="楷体_GB2312" pitchFamily="49" charset="-122"/>
              <a:ea typeface="楷体_GB2312" pitchFamily="49" charset="-122"/>
            </a:endParaRPr>
          </a:p>
        </p:txBody>
      </p:sp>
    </p:spTree>
    <p:extLst>
      <p:ext uri="{BB962C8B-B14F-4D97-AF65-F5344CB8AC3E}">
        <p14:creationId xmlns:p14="http://schemas.microsoft.com/office/powerpoint/2010/main" val="12767598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83075">
                                            <p:txEl>
                                              <p:pRg st="0" end="0"/>
                                            </p:txEl>
                                          </p:spTgt>
                                        </p:tgtEl>
                                        <p:attrNameLst>
                                          <p:attrName>style.visibility</p:attrName>
                                        </p:attrNameLst>
                                      </p:cBhvr>
                                      <p:to>
                                        <p:strVal val="visible"/>
                                      </p:to>
                                    </p:set>
                                    <p:anim calcmode="lin" valueType="num">
                                      <p:cBhvr additive="base">
                                        <p:cTn id="7" dur="500" fill="hold"/>
                                        <p:tgtEl>
                                          <p:spTgt spid="1283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8307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83075">
                                            <p:txEl>
                                              <p:pRg st="1" end="1"/>
                                            </p:txEl>
                                          </p:spTgt>
                                        </p:tgtEl>
                                        <p:attrNameLst>
                                          <p:attrName>style.visibility</p:attrName>
                                        </p:attrNameLst>
                                      </p:cBhvr>
                                      <p:to>
                                        <p:strVal val="visible"/>
                                      </p:to>
                                    </p:set>
                                    <p:anim calcmode="lin" valueType="num">
                                      <p:cBhvr additive="base">
                                        <p:cTn id="11" dur="500" fill="hold"/>
                                        <p:tgtEl>
                                          <p:spTgt spid="128307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8307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83075">
                                            <p:txEl>
                                              <p:pRg st="2" end="2"/>
                                            </p:txEl>
                                          </p:spTgt>
                                        </p:tgtEl>
                                        <p:attrNameLst>
                                          <p:attrName>style.visibility</p:attrName>
                                        </p:attrNameLst>
                                      </p:cBhvr>
                                      <p:to>
                                        <p:strVal val="visible"/>
                                      </p:to>
                                    </p:set>
                                    <p:anim calcmode="lin" valueType="num">
                                      <p:cBhvr additive="base">
                                        <p:cTn id="15" dur="500" fill="hold"/>
                                        <p:tgtEl>
                                          <p:spTgt spid="128307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8307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83075">
                                            <p:txEl>
                                              <p:pRg st="3" end="3"/>
                                            </p:txEl>
                                          </p:spTgt>
                                        </p:tgtEl>
                                        <p:attrNameLst>
                                          <p:attrName>style.visibility</p:attrName>
                                        </p:attrNameLst>
                                      </p:cBhvr>
                                      <p:to>
                                        <p:strVal val="visible"/>
                                      </p:to>
                                    </p:set>
                                    <p:anim calcmode="lin" valueType="num">
                                      <p:cBhvr additive="base">
                                        <p:cTn id="19" dur="500" fill="hold"/>
                                        <p:tgtEl>
                                          <p:spTgt spid="128307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8307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83075">
                                            <p:txEl>
                                              <p:pRg st="4" end="4"/>
                                            </p:txEl>
                                          </p:spTgt>
                                        </p:tgtEl>
                                        <p:attrNameLst>
                                          <p:attrName>style.visibility</p:attrName>
                                        </p:attrNameLst>
                                      </p:cBhvr>
                                      <p:to>
                                        <p:strVal val="visible"/>
                                      </p:to>
                                    </p:set>
                                    <p:anim calcmode="lin" valueType="num">
                                      <p:cBhvr additive="base">
                                        <p:cTn id="23" dur="500" fill="hold"/>
                                        <p:tgtEl>
                                          <p:spTgt spid="128307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83075">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83075">
                                            <p:txEl>
                                              <p:pRg st="5" end="5"/>
                                            </p:txEl>
                                          </p:spTgt>
                                        </p:tgtEl>
                                        <p:attrNameLst>
                                          <p:attrName>style.visibility</p:attrName>
                                        </p:attrNameLst>
                                      </p:cBhvr>
                                      <p:to>
                                        <p:strVal val="visible"/>
                                      </p:to>
                                    </p:set>
                                    <p:anim calcmode="lin" valueType="num">
                                      <p:cBhvr additive="base">
                                        <p:cTn id="27" dur="500" fill="hold"/>
                                        <p:tgtEl>
                                          <p:spTgt spid="1283075">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28307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307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4098" name="Rectangle 2"/>
          <p:cNvSpPr>
            <a:spLocks noGrp="1" noChangeArrowheads="1"/>
          </p:cNvSpPr>
          <p:nvPr>
            <p:ph type="title"/>
          </p:nvPr>
        </p:nvSpPr>
        <p:spPr>
          <a:xfrm>
            <a:off x="1908175" y="144463"/>
            <a:ext cx="5002213" cy="692150"/>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微型机</a:t>
            </a:r>
          </a:p>
        </p:txBody>
      </p:sp>
      <p:sp>
        <p:nvSpPr>
          <p:cNvPr id="1284099" name="Rectangle 3"/>
          <p:cNvSpPr>
            <a:spLocks noGrp="1" noChangeArrowheads="1"/>
          </p:cNvSpPr>
          <p:nvPr>
            <p:ph type="body" sz="half" idx="1"/>
          </p:nvPr>
        </p:nvSpPr>
        <p:spPr>
          <a:xfrm>
            <a:off x="0" y="1341438"/>
            <a:ext cx="9142413" cy="4392612"/>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lstStyle/>
          <a:p>
            <a:pPr>
              <a:lnSpc>
                <a:spcPct val="70000"/>
              </a:lnSpc>
            </a:pPr>
            <a:r>
              <a:rPr lang="zh-CN" altLang="en-US" sz="2400" b="1" dirty="0">
                <a:latin typeface="黑体" pitchFamily="2" charset="-122"/>
              </a:rPr>
              <a:t>显示器</a:t>
            </a:r>
          </a:p>
          <a:p>
            <a:pPr lvl="1">
              <a:lnSpc>
                <a:spcPct val="80000"/>
              </a:lnSpc>
            </a:pPr>
            <a:r>
              <a:rPr lang="en-US" altLang="zh-CN" sz="2000" b="1" dirty="0" smtClean="0">
                <a:latin typeface="楷体_GB2312" pitchFamily="49" charset="-122"/>
              </a:rPr>
              <a:t>CRT</a:t>
            </a:r>
            <a:r>
              <a:rPr lang="zh-CN" altLang="en-US" sz="2000" b="1" dirty="0" smtClean="0">
                <a:latin typeface="楷体_GB2312" pitchFamily="49" charset="-122"/>
              </a:rPr>
              <a:t>：阴极射线管显示器。</a:t>
            </a:r>
            <a:r>
              <a:rPr lang="en-US" altLang="zh-CN" sz="2000" b="1" dirty="0" smtClean="0">
                <a:latin typeface="楷体_GB2312" pitchFamily="49" charset="-122"/>
              </a:rPr>
              <a:t>LCD</a:t>
            </a:r>
            <a:r>
              <a:rPr lang="zh-CN" altLang="en-US" sz="2000" b="1" dirty="0" smtClean="0">
                <a:latin typeface="楷体_GB2312" pitchFamily="49" charset="-122"/>
              </a:rPr>
              <a:t>：液晶显示</a:t>
            </a:r>
            <a:r>
              <a:rPr lang="zh-CN" altLang="en-US" sz="2000" b="1" dirty="0">
                <a:latin typeface="楷体_GB2312" pitchFamily="49" charset="-122"/>
              </a:rPr>
              <a:t>器</a:t>
            </a:r>
            <a:r>
              <a:rPr lang="en-US" altLang="zh-CN" sz="2000" b="1" dirty="0">
                <a:latin typeface="楷体_GB2312" pitchFamily="49" charset="-122"/>
              </a:rPr>
              <a:t>.</a:t>
            </a:r>
          </a:p>
          <a:p>
            <a:pPr lvl="1">
              <a:lnSpc>
                <a:spcPct val="80000"/>
              </a:lnSpc>
            </a:pPr>
            <a:r>
              <a:rPr lang="zh-CN" altLang="en-US" sz="2000" b="1" dirty="0" smtClean="0">
                <a:latin typeface="楷体_GB2312" pitchFamily="49" charset="-122"/>
              </a:rPr>
              <a:t>像素：显示器</a:t>
            </a:r>
            <a:r>
              <a:rPr lang="zh-CN" altLang="en-US" sz="2000" b="1" dirty="0">
                <a:latin typeface="楷体_GB2312" pitchFamily="49" charset="-122"/>
              </a:rPr>
              <a:t>屏幕上显示信息的每个点。</a:t>
            </a:r>
          </a:p>
          <a:p>
            <a:pPr lvl="1">
              <a:lnSpc>
                <a:spcPct val="80000"/>
              </a:lnSpc>
            </a:pPr>
            <a:r>
              <a:rPr lang="zh-CN" altLang="en-US" sz="2000" b="1" dirty="0" smtClean="0">
                <a:latin typeface="楷体_GB2312" pitchFamily="49" charset="-122"/>
              </a:rPr>
              <a:t>分辨率：显示器</a:t>
            </a:r>
            <a:r>
              <a:rPr lang="zh-CN" altLang="en-US" sz="2000" b="1" dirty="0">
                <a:latin typeface="楷体_GB2312" pitchFamily="49" charset="-122"/>
              </a:rPr>
              <a:t>屏幕上显示信息的像素点</a:t>
            </a:r>
            <a:r>
              <a:rPr lang="zh-CN" altLang="en-US" sz="2000" b="1" dirty="0" smtClean="0">
                <a:latin typeface="楷体_GB2312" pitchFamily="49" charset="-122"/>
              </a:rPr>
              <a:t>的</a:t>
            </a:r>
            <a:r>
              <a:rPr lang="zh-CN" altLang="en-US" sz="2000" b="1" dirty="0">
                <a:latin typeface="楷体_GB2312" pitchFamily="49" charset="-122"/>
              </a:rPr>
              <a:t>数量</a:t>
            </a:r>
            <a:r>
              <a:rPr lang="zh-CN" altLang="en-US" sz="2000" b="1" dirty="0" smtClean="0">
                <a:latin typeface="楷体_GB2312" pitchFamily="49" charset="-122"/>
              </a:rPr>
              <a:t>。</a:t>
            </a:r>
            <a:endParaRPr lang="zh-CN" altLang="en-US" sz="2000" b="1" dirty="0">
              <a:latin typeface="楷体_GB2312" pitchFamily="49" charset="-122"/>
            </a:endParaRPr>
          </a:p>
          <a:p>
            <a:pPr>
              <a:lnSpc>
                <a:spcPct val="80000"/>
              </a:lnSpc>
            </a:pPr>
            <a:r>
              <a:rPr lang="zh-CN" altLang="en-US" sz="2400" b="1" dirty="0">
                <a:latin typeface="黑体" pitchFamily="2" charset="-122"/>
              </a:rPr>
              <a:t>键盘</a:t>
            </a:r>
          </a:p>
          <a:p>
            <a:pPr>
              <a:lnSpc>
                <a:spcPct val="80000"/>
              </a:lnSpc>
              <a:buFont typeface="Wingdings" pitchFamily="2" charset="2"/>
              <a:buNone/>
            </a:pPr>
            <a:r>
              <a:rPr lang="zh-CN" altLang="en-US" b="1"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有</a:t>
            </a:r>
            <a:r>
              <a:rPr lang="en-US" altLang="zh-CN" sz="2400" b="1" dirty="0">
                <a:latin typeface="楷体_GB2312" pitchFamily="49" charset="-122"/>
                <a:ea typeface="楷体_GB2312" pitchFamily="49" charset="-122"/>
              </a:rPr>
              <a:t>83</a:t>
            </a:r>
            <a:r>
              <a:rPr lang="zh-CN" altLang="en-US" sz="2400" b="1" dirty="0">
                <a:latin typeface="楷体_GB2312" pitchFamily="49" charset="-122"/>
                <a:ea typeface="楷体_GB2312" pitchFamily="49" charset="-122"/>
              </a:rPr>
              <a:t>键、</a:t>
            </a:r>
            <a:r>
              <a:rPr lang="en-US" altLang="zh-CN" sz="2400" b="1" dirty="0">
                <a:latin typeface="楷体_GB2312" pitchFamily="49" charset="-122"/>
                <a:ea typeface="楷体_GB2312" pitchFamily="49" charset="-122"/>
              </a:rPr>
              <a:t>96</a:t>
            </a:r>
            <a:r>
              <a:rPr lang="zh-CN" altLang="en-US" sz="2400" b="1" dirty="0">
                <a:latin typeface="楷体_GB2312" pitchFamily="49" charset="-122"/>
                <a:ea typeface="楷体_GB2312" pitchFamily="49" charset="-122"/>
              </a:rPr>
              <a:t>键及最常用的</a:t>
            </a:r>
            <a:r>
              <a:rPr lang="en-US" altLang="zh-CN" sz="2400" b="1" dirty="0">
                <a:latin typeface="楷体_GB2312" pitchFamily="49" charset="-122"/>
                <a:ea typeface="楷体_GB2312" pitchFamily="49" charset="-122"/>
              </a:rPr>
              <a:t>101</a:t>
            </a:r>
            <a:r>
              <a:rPr lang="zh-CN" altLang="en-US" sz="2400" b="1" dirty="0">
                <a:latin typeface="楷体_GB2312" pitchFamily="49" charset="-122"/>
                <a:ea typeface="楷体_GB2312" pitchFamily="49" charset="-122"/>
              </a:rPr>
              <a:t>键。</a:t>
            </a:r>
          </a:p>
          <a:p>
            <a:pPr>
              <a:lnSpc>
                <a:spcPct val="80000"/>
              </a:lnSpc>
            </a:pPr>
            <a:r>
              <a:rPr lang="zh-CN" altLang="en-US" sz="2400" b="1" dirty="0">
                <a:latin typeface="黑体" pitchFamily="2" charset="-122"/>
              </a:rPr>
              <a:t>鼠标</a:t>
            </a:r>
          </a:p>
          <a:p>
            <a:pPr>
              <a:lnSpc>
                <a:spcPct val="80000"/>
              </a:lnSpc>
              <a:buFont typeface="Wingdings" pitchFamily="2" charset="2"/>
              <a:buNone/>
            </a:pPr>
            <a:r>
              <a:rPr lang="zh-CN" altLang="en-US" sz="2400" b="1" dirty="0">
                <a:latin typeface="楷体_GB2312" pitchFamily="49" charset="-122"/>
                <a:ea typeface="楷体_GB2312" pitchFamily="49" charset="-122"/>
              </a:rPr>
              <a:t>  有左右键和左中右键。通过单击、双击及拖动</a:t>
            </a:r>
            <a:r>
              <a:rPr lang="zh-CN" altLang="en-US" sz="2400" b="1" dirty="0" smtClean="0">
                <a:latin typeface="楷体_GB2312" pitchFamily="49" charset="-122"/>
                <a:ea typeface="楷体_GB2312" pitchFamily="49" charset="-122"/>
              </a:rPr>
              <a:t>等动作</a:t>
            </a:r>
            <a:r>
              <a:rPr lang="zh-CN" altLang="en-US" sz="2400" b="1" dirty="0">
                <a:latin typeface="楷体_GB2312" pitchFamily="49" charset="-122"/>
                <a:ea typeface="楷体_GB2312" pitchFamily="49" charset="-122"/>
              </a:rPr>
              <a:t>完成相应操作。</a:t>
            </a:r>
          </a:p>
          <a:p>
            <a:pPr>
              <a:lnSpc>
                <a:spcPct val="80000"/>
              </a:lnSpc>
            </a:pPr>
            <a:r>
              <a:rPr lang="zh-CN" altLang="en-US" sz="2400" b="1" dirty="0">
                <a:latin typeface="黑体" pitchFamily="2" charset="-122"/>
              </a:rPr>
              <a:t>打印机</a:t>
            </a:r>
          </a:p>
          <a:p>
            <a:pPr>
              <a:lnSpc>
                <a:spcPct val="80000"/>
              </a:lnSpc>
              <a:buFont typeface="Wingdings" pitchFamily="2" charset="2"/>
              <a:buNone/>
            </a:pPr>
            <a:r>
              <a:rPr lang="zh-CN" altLang="en-US" sz="2400" b="1" dirty="0">
                <a:latin typeface="楷体_GB2312" pitchFamily="49" charset="-122"/>
                <a:ea typeface="楷体_GB2312" pitchFamily="49" charset="-122"/>
              </a:rPr>
              <a:t>  常用的有</a:t>
            </a:r>
            <a:r>
              <a:rPr lang="zh-CN" altLang="en-US" sz="2400" b="1" dirty="0" smtClean="0">
                <a:latin typeface="楷体_GB2312" pitchFamily="49" charset="-122"/>
                <a:ea typeface="楷体_GB2312" pitchFamily="49" charset="-122"/>
              </a:rPr>
              <a:t>针式打印机、喷墨打印机、激光打印机。</a:t>
            </a:r>
            <a:endParaRPr lang="en-US" altLang="zh-CN" sz="2400" b="1" dirty="0" smtClean="0">
              <a:latin typeface="楷体_GB2312" pitchFamily="49" charset="-122"/>
              <a:ea typeface="楷体_GB2312" pitchFamily="49" charset="-122"/>
            </a:endParaRPr>
          </a:p>
          <a:p>
            <a:pPr>
              <a:lnSpc>
                <a:spcPct val="80000"/>
              </a:lnSpc>
              <a:buNone/>
            </a:pPr>
            <a:r>
              <a:rPr lang="zh-CN" altLang="en-US" sz="2400" b="1" dirty="0">
                <a:solidFill>
                  <a:srgbClr val="FF0000"/>
                </a:solidFill>
                <a:latin typeface="楷体_GB2312" pitchFamily="49" charset="-122"/>
                <a:ea typeface="楷体_GB2312" pitchFamily="49" charset="-122"/>
              </a:rPr>
              <a:t>多</a:t>
            </a:r>
            <a:r>
              <a:rPr lang="zh-CN" altLang="en-US" sz="2400" b="1" dirty="0" smtClean="0">
                <a:solidFill>
                  <a:srgbClr val="FF0000"/>
                </a:solidFill>
                <a:latin typeface="楷体_GB2312" pitchFamily="49" charset="-122"/>
                <a:ea typeface="楷体_GB2312" pitchFamily="49" charset="-122"/>
              </a:rPr>
              <a:t>联票据一次性打印只有</a:t>
            </a:r>
            <a:r>
              <a:rPr lang="zh-CN" altLang="en-US" sz="2400" b="1" dirty="0">
                <a:solidFill>
                  <a:srgbClr val="FF0000"/>
                </a:solidFill>
                <a:latin typeface="楷体_GB2312" pitchFamily="49" charset="-122"/>
                <a:ea typeface="楷体_GB2312" pitchFamily="49" charset="-122"/>
              </a:rPr>
              <a:t>针式打印机能够快速完成</a:t>
            </a:r>
          </a:p>
        </p:txBody>
      </p:sp>
    </p:spTree>
    <p:extLst>
      <p:ext uri="{BB962C8B-B14F-4D97-AF65-F5344CB8AC3E}">
        <p14:creationId xmlns:p14="http://schemas.microsoft.com/office/powerpoint/2010/main" val="41746794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84099">
                                            <p:txEl>
                                              <p:pRg st="0" end="0"/>
                                            </p:txEl>
                                          </p:spTgt>
                                        </p:tgtEl>
                                        <p:attrNameLst>
                                          <p:attrName>style.visibility</p:attrName>
                                        </p:attrNameLst>
                                      </p:cBhvr>
                                      <p:to>
                                        <p:strVal val="visible"/>
                                      </p:to>
                                    </p:set>
                                    <p:anim calcmode="lin" valueType="num">
                                      <p:cBhvr additive="base">
                                        <p:cTn id="7" dur="500" fill="hold"/>
                                        <p:tgtEl>
                                          <p:spTgt spid="128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8409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84099">
                                            <p:txEl>
                                              <p:pRg st="1" end="1"/>
                                            </p:txEl>
                                          </p:spTgt>
                                        </p:tgtEl>
                                        <p:attrNameLst>
                                          <p:attrName>style.visibility</p:attrName>
                                        </p:attrNameLst>
                                      </p:cBhvr>
                                      <p:to>
                                        <p:strVal val="visible"/>
                                      </p:to>
                                    </p:set>
                                    <p:anim calcmode="lin" valueType="num">
                                      <p:cBhvr additive="base">
                                        <p:cTn id="12" dur="500" fill="hold"/>
                                        <p:tgtEl>
                                          <p:spTgt spid="128409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84099">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284099">
                                            <p:txEl>
                                              <p:pRg st="2" end="2"/>
                                            </p:txEl>
                                          </p:spTgt>
                                        </p:tgtEl>
                                        <p:attrNameLst>
                                          <p:attrName>style.visibility</p:attrName>
                                        </p:attrNameLst>
                                      </p:cBhvr>
                                      <p:to>
                                        <p:strVal val="visible"/>
                                      </p:to>
                                    </p:set>
                                    <p:anim calcmode="lin" valueType="num">
                                      <p:cBhvr additive="base">
                                        <p:cTn id="17" dur="500" fill="hold"/>
                                        <p:tgtEl>
                                          <p:spTgt spid="128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84099">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84099">
                                            <p:txEl>
                                              <p:pRg st="3" end="3"/>
                                            </p:txEl>
                                          </p:spTgt>
                                        </p:tgtEl>
                                        <p:attrNameLst>
                                          <p:attrName>style.visibility</p:attrName>
                                        </p:attrNameLst>
                                      </p:cBhvr>
                                      <p:to>
                                        <p:strVal val="visible"/>
                                      </p:to>
                                    </p:set>
                                    <p:anim calcmode="lin" valueType="num">
                                      <p:cBhvr additive="base">
                                        <p:cTn id="22" dur="500" fill="hold"/>
                                        <p:tgtEl>
                                          <p:spTgt spid="1284099">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284099">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284099">
                                            <p:txEl>
                                              <p:pRg st="4" end="4"/>
                                            </p:txEl>
                                          </p:spTgt>
                                        </p:tgtEl>
                                        <p:attrNameLst>
                                          <p:attrName>style.visibility</p:attrName>
                                        </p:attrNameLst>
                                      </p:cBhvr>
                                      <p:to>
                                        <p:strVal val="visible"/>
                                      </p:to>
                                    </p:set>
                                    <p:anim calcmode="lin" valueType="num">
                                      <p:cBhvr additive="base">
                                        <p:cTn id="27" dur="500" fill="hold"/>
                                        <p:tgtEl>
                                          <p:spTgt spid="128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284099">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284099">
                                            <p:txEl>
                                              <p:pRg st="5" end="5"/>
                                            </p:txEl>
                                          </p:spTgt>
                                        </p:tgtEl>
                                        <p:attrNameLst>
                                          <p:attrName>style.visibility</p:attrName>
                                        </p:attrNameLst>
                                      </p:cBhvr>
                                      <p:to>
                                        <p:strVal val="visible"/>
                                      </p:to>
                                    </p:set>
                                    <p:anim calcmode="lin" valueType="num">
                                      <p:cBhvr additive="base">
                                        <p:cTn id="32" dur="500" fill="hold"/>
                                        <p:tgtEl>
                                          <p:spTgt spid="1284099">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284099">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284099">
                                            <p:txEl>
                                              <p:pRg st="6" end="6"/>
                                            </p:txEl>
                                          </p:spTgt>
                                        </p:tgtEl>
                                        <p:attrNameLst>
                                          <p:attrName>style.visibility</p:attrName>
                                        </p:attrNameLst>
                                      </p:cBhvr>
                                      <p:to>
                                        <p:strVal val="visible"/>
                                      </p:to>
                                    </p:set>
                                    <p:anim calcmode="lin" valueType="num">
                                      <p:cBhvr additive="base">
                                        <p:cTn id="37" dur="500" fill="hold"/>
                                        <p:tgtEl>
                                          <p:spTgt spid="128409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84099">
                                            <p:txEl>
                                              <p:pRg st="6" end="6"/>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284099">
                                            <p:txEl>
                                              <p:pRg st="7" end="7"/>
                                            </p:txEl>
                                          </p:spTgt>
                                        </p:tgtEl>
                                        <p:attrNameLst>
                                          <p:attrName>style.visibility</p:attrName>
                                        </p:attrNameLst>
                                      </p:cBhvr>
                                      <p:to>
                                        <p:strVal val="visible"/>
                                      </p:to>
                                    </p:set>
                                    <p:anim calcmode="lin" valueType="num">
                                      <p:cBhvr additive="base">
                                        <p:cTn id="42" dur="500" fill="hold"/>
                                        <p:tgtEl>
                                          <p:spTgt spid="1284099">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284099">
                                            <p:txEl>
                                              <p:pRg st="7" end="7"/>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284099">
                                            <p:txEl>
                                              <p:pRg st="8" end="8"/>
                                            </p:txEl>
                                          </p:spTgt>
                                        </p:tgtEl>
                                        <p:attrNameLst>
                                          <p:attrName>style.visibility</p:attrName>
                                        </p:attrNameLst>
                                      </p:cBhvr>
                                      <p:to>
                                        <p:strVal val="visible"/>
                                      </p:to>
                                    </p:set>
                                    <p:anim calcmode="lin" valueType="num">
                                      <p:cBhvr additive="base">
                                        <p:cTn id="47" dur="500" fill="hold"/>
                                        <p:tgtEl>
                                          <p:spTgt spid="1284099">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284099">
                                            <p:txEl>
                                              <p:pRg st="8" end="8"/>
                                            </p:txEl>
                                          </p:spTgt>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1284099">
                                            <p:txEl>
                                              <p:pRg st="9" end="9"/>
                                            </p:txEl>
                                          </p:spTgt>
                                        </p:tgtEl>
                                        <p:attrNameLst>
                                          <p:attrName>style.visibility</p:attrName>
                                        </p:attrNameLst>
                                      </p:cBhvr>
                                      <p:to>
                                        <p:strVal val="visible"/>
                                      </p:to>
                                    </p:set>
                                    <p:anim calcmode="lin" valueType="num">
                                      <p:cBhvr additive="base">
                                        <p:cTn id="52" dur="500" fill="hold"/>
                                        <p:tgtEl>
                                          <p:spTgt spid="1284099">
                                            <p:txEl>
                                              <p:pRg st="9" end="9"/>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128409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1284099">
                                            <p:txEl>
                                              <p:pRg st="10" end="10"/>
                                            </p:txEl>
                                          </p:spTgt>
                                        </p:tgtEl>
                                        <p:attrNameLst>
                                          <p:attrName>style.visibility</p:attrName>
                                        </p:attrNameLst>
                                      </p:cBhvr>
                                      <p:to>
                                        <p:strVal val="visible"/>
                                      </p:to>
                                    </p:set>
                                    <p:anim calcmode="lin" valueType="num">
                                      <p:cBhvr additive="base">
                                        <p:cTn id="58" dur="500" fill="hold"/>
                                        <p:tgtEl>
                                          <p:spTgt spid="1284099">
                                            <p:txEl>
                                              <p:pRg st="10" end="10"/>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1284099">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409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Rectangle 2"/>
          <p:cNvSpPr>
            <a:spLocks noGrp="1" noChangeArrowheads="1"/>
          </p:cNvSpPr>
          <p:nvPr>
            <p:ph type="title"/>
          </p:nvPr>
        </p:nvSpPr>
        <p:spPr>
          <a:xfrm>
            <a:off x="1692275" y="142875"/>
            <a:ext cx="6010275" cy="765175"/>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dirty="0" smtClean="0">
                <a:latin typeface="华文琥珀" pitchFamily="2" charset="-122"/>
              </a:rPr>
              <a:t>第</a:t>
            </a:r>
            <a:r>
              <a:rPr lang="en-US" altLang="zh-CN" b="0" dirty="0" smtClean="0">
                <a:latin typeface="华文琥珀" pitchFamily="2" charset="-122"/>
              </a:rPr>
              <a:t>3</a:t>
            </a:r>
            <a:r>
              <a:rPr lang="zh-CN" altLang="en-US" b="0" dirty="0" smtClean="0">
                <a:latin typeface="华文琥珀" pitchFamily="2" charset="-122"/>
              </a:rPr>
              <a:t>章 计算机硬件系统</a:t>
            </a:r>
            <a:endParaRPr lang="zh-CN" altLang="en-US" b="0" dirty="0">
              <a:latin typeface="华文琥珀" pitchFamily="2" charset="-122"/>
            </a:endParaRPr>
          </a:p>
        </p:txBody>
      </p:sp>
      <p:sp>
        <p:nvSpPr>
          <p:cNvPr id="1565699" name="Rectangle 3"/>
          <p:cNvSpPr>
            <a:spLocks noGrp="1" noChangeArrowheads="1"/>
          </p:cNvSpPr>
          <p:nvPr>
            <p:ph type="body" idx="1"/>
          </p:nvPr>
        </p:nvSpPr>
        <p:spPr>
          <a:xfrm>
            <a:off x="755650" y="1196975"/>
            <a:ext cx="7704138" cy="4032250"/>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endParaRPr lang="en-US" altLang="zh-CN" b="1" dirty="0">
              <a:solidFill>
                <a:schemeClr val="bg1"/>
              </a:solidFill>
              <a:ea typeface="楷体_GB2312" pitchFamily="49" charset="-122"/>
            </a:endParaRPr>
          </a:p>
          <a:p>
            <a:pPr>
              <a:buFont typeface="Wingdings" pitchFamily="2" charset="2"/>
              <a:buNone/>
            </a:pPr>
            <a:r>
              <a:rPr lang="zh-CN" altLang="en-US" sz="3400" b="1" dirty="0"/>
              <a:t>通过</a:t>
            </a:r>
            <a:r>
              <a:rPr lang="zh-CN" altLang="en-US" sz="3400" b="1" dirty="0" smtClean="0"/>
              <a:t>本章学习</a:t>
            </a:r>
            <a:r>
              <a:rPr lang="zh-CN" altLang="en-US" sz="3400" b="1" dirty="0"/>
              <a:t>，应理解和掌握：</a:t>
            </a:r>
          </a:p>
          <a:p>
            <a:r>
              <a:rPr lang="zh-CN" altLang="en-US" sz="2800" b="1" dirty="0">
                <a:latin typeface="楷体_GB2312" pitchFamily="49" charset="-122"/>
                <a:ea typeface="楷体_GB2312" pitchFamily="49" charset="-122"/>
              </a:rPr>
              <a:t>计算机硬件组成及工作原理</a:t>
            </a:r>
            <a:r>
              <a:rPr lang="en-US" altLang="zh-CN" sz="2800" b="1" dirty="0">
                <a:latin typeface="楷体_GB2312" pitchFamily="49" charset="-122"/>
                <a:ea typeface="楷体_GB2312" pitchFamily="49" charset="-122"/>
              </a:rPr>
              <a:t>;</a:t>
            </a:r>
          </a:p>
          <a:p>
            <a:r>
              <a:rPr lang="zh-CN" altLang="en-US" sz="2800" b="1" dirty="0">
                <a:latin typeface="楷体_GB2312" pitchFamily="49" charset="-122"/>
                <a:ea typeface="楷体_GB2312" pitchFamily="49" charset="-122"/>
              </a:rPr>
              <a:t>处理器、存储器、输入输出设备以及总线各个系统的功能和概念；</a:t>
            </a:r>
          </a:p>
          <a:p>
            <a:r>
              <a:rPr lang="zh-CN" altLang="en-US" sz="2800" b="1" dirty="0">
                <a:latin typeface="楷体_GB2312" pitchFamily="49" charset="-122"/>
                <a:ea typeface="楷体_GB2312" pitchFamily="49" charset="-122"/>
              </a:rPr>
              <a:t>微型计算机系统硬件的组成及其常用外部设备的功能</a:t>
            </a:r>
          </a:p>
        </p:txBody>
      </p:sp>
    </p:spTree>
    <p:extLst>
      <p:ext uri="{BB962C8B-B14F-4D97-AF65-F5344CB8AC3E}">
        <p14:creationId xmlns:p14="http://schemas.microsoft.com/office/powerpoint/2010/main" val="404472803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565699">
                                            <p:txEl>
                                              <p:pRg st="1" end="1"/>
                                            </p:txEl>
                                          </p:spTgt>
                                        </p:tgtEl>
                                        <p:attrNameLst>
                                          <p:attrName>style.visibility</p:attrName>
                                        </p:attrNameLst>
                                      </p:cBhvr>
                                      <p:to>
                                        <p:strVal val="visible"/>
                                      </p:to>
                                    </p:set>
                                    <p:animEffect transition="in" filter="wipe(left)">
                                      <p:cBhvr>
                                        <p:cTn id="7" dur="500"/>
                                        <p:tgtEl>
                                          <p:spTgt spid="1565699">
                                            <p:txEl>
                                              <p:pRg st="1" end="1"/>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565699">
                                            <p:txEl>
                                              <p:pRg st="2" end="2"/>
                                            </p:txEl>
                                          </p:spTgt>
                                        </p:tgtEl>
                                        <p:attrNameLst>
                                          <p:attrName>style.visibility</p:attrName>
                                        </p:attrNameLst>
                                      </p:cBhvr>
                                      <p:to>
                                        <p:strVal val="visible"/>
                                      </p:to>
                                    </p:set>
                                    <p:animEffect transition="in" filter="wipe(left)">
                                      <p:cBhvr>
                                        <p:cTn id="11" dur="500"/>
                                        <p:tgtEl>
                                          <p:spTgt spid="1565699">
                                            <p:txEl>
                                              <p:pRg st="2" end="2"/>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65699">
                                            <p:txEl>
                                              <p:pRg st="3" end="3"/>
                                            </p:txEl>
                                          </p:spTgt>
                                        </p:tgtEl>
                                        <p:attrNameLst>
                                          <p:attrName>style.visibility</p:attrName>
                                        </p:attrNameLst>
                                      </p:cBhvr>
                                      <p:to>
                                        <p:strVal val="visible"/>
                                      </p:to>
                                    </p:set>
                                    <p:animEffect transition="in" filter="wipe(left)">
                                      <p:cBhvr>
                                        <p:cTn id="15" dur="500"/>
                                        <p:tgtEl>
                                          <p:spTgt spid="1565699">
                                            <p:txEl>
                                              <p:pRg st="3" end="3"/>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565699">
                                            <p:txEl>
                                              <p:pRg st="4" end="4"/>
                                            </p:txEl>
                                          </p:spTgt>
                                        </p:tgtEl>
                                        <p:attrNameLst>
                                          <p:attrName>style.visibility</p:attrName>
                                        </p:attrNameLst>
                                      </p:cBhvr>
                                      <p:to>
                                        <p:strVal val="visible"/>
                                      </p:to>
                                    </p:set>
                                    <p:animEffect transition="in" filter="wipe(left)">
                                      <p:cBhvr>
                                        <p:cTn id="19" dur="500"/>
                                        <p:tgtEl>
                                          <p:spTgt spid="1565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4"/>
          <p:cNvSpPr>
            <a:spLocks noGrp="1" noChangeArrowheads="1"/>
          </p:cNvSpPr>
          <p:nvPr>
            <p:ph type="sldNum" sz="quarter" idx="4294967295"/>
          </p:nvPr>
        </p:nvSpPr>
        <p:spPr>
          <a:xfrm>
            <a:off x="8172450" y="6237288"/>
            <a:ext cx="971550" cy="457200"/>
          </a:xfrm>
          <a:prstGeom prst="rect">
            <a:avLst/>
          </a:prstGeom>
        </p:spPr>
        <p:txBody>
          <a:bodyPr/>
          <a:lstStyle/>
          <a:p>
            <a:fld id="{D008DE21-B465-45A2-96AE-4B7885AEDF9D}" type="slidenum">
              <a:rPr lang="en-US" altLang="zh-CN"/>
              <a:pPr/>
              <a:t>39</a:t>
            </a:fld>
            <a:endParaRPr lang="en-US" altLang="zh-CN"/>
          </a:p>
        </p:txBody>
      </p:sp>
      <p:sp>
        <p:nvSpPr>
          <p:cNvPr id="1544194" name="Rectangle 2"/>
          <p:cNvSpPr>
            <a:spLocks noGrp="1" noChangeArrowheads="1"/>
          </p:cNvSpPr>
          <p:nvPr>
            <p:ph type="ctrTitle"/>
          </p:nvPr>
        </p:nvSpPr>
        <p:spPr>
          <a:xfrm>
            <a:off x="395288" y="3429000"/>
            <a:ext cx="3744912" cy="1655763"/>
          </a:xfrm>
        </p:spPr>
        <p:txBody>
          <a:bodyPr/>
          <a:lstStyle/>
          <a:p>
            <a:pPr algn="ctr"/>
            <a:r>
              <a:rPr lang="zh-CN" altLang="en-US" sz="4600"/>
              <a:t>今天暂且</a:t>
            </a:r>
            <a:r>
              <a:rPr lang="en-US" sz="4600"/>
              <a:t>到此</a:t>
            </a:r>
            <a:r>
              <a:rPr lang="zh-CN" altLang="en-US" sz="4600"/>
              <a:t/>
            </a:r>
            <a:br>
              <a:rPr lang="zh-CN" altLang="en-US" sz="4600"/>
            </a:br>
            <a:r>
              <a:rPr lang="en-US" sz="4600"/>
              <a:t>谢谢大家</a:t>
            </a:r>
            <a:endParaRPr lang="zh-CN" altLang="en-US" sz="4600"/>
          </a:p>
        </p:txBody>
      </p:sp>
      <p:sp>
        <p:nvSpPr>
          <p:cNvPr id="1544195" name="AutoShape 3" descr="cat"/>
          <p:cNvSpPr>
            <a:spLocks noChangeArrowheads="1"/>
          </p:cNvSpPr>
          <p:nvPr/>
        </p:nvSpPr>
        <p:spPr bwMode="auto">
          <a:xfrm>
            <a:off x="4500563" y="2852738"/>
            <a:ext cx="3097212" cy="2665412"/>
          </a:xfrm>
          <a:prstGeom prst="cloudCallout">
            <a:avLst>
              <a:gd name="adj1" fmla="val -77625"/>
              <a:gd name="adj2" fmla="val -51014"/>
            </a:avLst>
          </a:prstGeom>
          <a:blipFill dpi="0" rotWithShape="0">
            <a:blip r:embed="rId3"/>
            <a:srcRect/>
            <a:stretch>
              <a:fillRect/>
            </a:stretch>
          </a:blipFill>
          <a:ln w="9525">
            <a:solidFill>
              <a:schemeClr val="bg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endParaRPr lang="zh-CN" altLang="zh-CN" b="0">
              <a:ea typeface="宋体" charset="-122"/>
            </a:endParaRPr>
          </a:p>
        </p:txBody>
      </p:sp>
      <p:sp>
        <p:nvSpPr>
          <p:cNvPr id="1544196" name="WordArt 4" descr="纸袋"/>
          <p:cNvSpPr>
            <a:spLocks noChangeArrowheads="1" noChangeShapeType="1" noTextEdit="1"/>
          </p:cNvSpPr>
          <p:nvPr/>
        </p:nvSpPr>
        <p:spPr bwMode="auto">
          <a:xfrm>
            <a:off x="3132138" y="1052513"/>
            <a:ext cx="5040312" cy="1296987"/>
          </a:xfrm>
          <a:prstGeom prst="rect">
            <a:avLst/>
          </a:prstGeom>
        </p:spPr>
        <p:txBody>
          <a:bodyPr wrap="none" fromWordArt="1">
            <a:prstTxWarp prst="textPlain">
              <a:avLst>
                <a:gd name="adj" fmla="val 50000"/>
              </a:avLst>
            </a:prstTxWarp>
          </a:bodyPr>
          <a:lstStyle/>
          <a:p>
            <a:r>
              <a:rPr lang="zh-CN" altLang="en-US" sz="3600" kern="1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80000"/>
                    </a:srgbClr>
                  </a:outerShdw>
                </a:effectLst>
                <a:latin typeface="华文琥珀"/>
                <a:ea typeface="华文琥珀"/>
              </a:rPr>
              <a:t>下课了</a:t>
            </a:r>
            <a:r>
              <a:rPr lang="en-US" altLang="zh-CN" sz="3600" kern="1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80000"/>
                    </a:srgbClr>
                  </a:outerShdw>
                </a:effectLst>
                <a:latin typeface="华文琥珀"/>
                <a:ea typeface="华文琥珀"/>
              </a:rPr>
              <a:t>!</a:t>
            </a:r>
            <a:endParaRPr lang="zh-CN" altLang="en-US" sz="3600" kern="1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80000"/>
                  </a:srgbClr>
                </a:outerShdw>
              </a:effectLst>
              <a:latin typeface="华文琥珀"/>
              <a:ea typeface="华文琥珀"/>
            </a:endParaRPr>
          </a:p>
        </p:txBody>
      </p:sp>
      <p:pic>
        <p:nvPicPr>
          <p:cNvPr id="1544197" name="-Angel.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323850" y="1989138"/>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7197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utoRev="1" fill="hold" grpId="0" nodeType="withEffect">
                                  <p:stCondLst>
                                    <p:cond delay="0"/>
                                  </p:stCondLst>
                                  <p:endCondLst>
                                    <p:cond evt="onNext" delay="0">
                                      <p:tgtEl>
                                        <p:sldTgt/>
                                      </p:tgtEl>
                                    </p:cond>
                                  </p:endCondLst>
                                  <p:childTnLst>
                                    <p:animScale>
                                      <p:cBhvr>
                                        <p:cTn id="6" dur="2000" fill="hold"/>
                                        <p:tgtEl>
                                          <p:spTgt spid="1544196"/>
                                        </p:tgtEl>
                                      </p:cBhvr>
                                      <p:by x="150000" y="150000"/>
                                    </p:animScale>
                                  </p:childTnLst>
                                </p:cTn>
                              </p:par>
                            </p:childTnLst>
                          </p:cTn>
                        </p:par>
                        <p:par>
                          <p:cTn id="7" fill="hold" nodeType="afterGroup">
                            <p:stCondLst>
                              <p:cond delay="4000"/>
                            </p:stCondLst>
                            <p:childTnLst>
                              <p:par>
                                <p:cTn id="8" presetID="1" presetClass="mediacall" presetSubtype="0" fill="hold" nodeType="afterEffect">
                                  <p:stCondLst>
                                    <p:cond delay="0"/>
                                  </p:stCondLst>
                                  <p:childTnLst>
                                    <p:cmd type="call" cmd="playFrom(0.0)">
                                      <p:cBhvr>
                                        <p:cTn id="9" dur="1" fill="hold"/>
                                        <p:tgtEl>
                                          <p:spTgt spid="154419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repeatCount="indefinite" fill="hold" display="0">
                  <p:stCondLst>
                    <p:cond delay="indefinite"/>
                  </p:stCondLst>
                  <p:endCondLst>
                    <p:cond evt="onPrev" delay="0">
                      <p:tgtEl>
                        <p:sldTgt/>
                      </p:tgtEl>
                    </p:cond>
                    <p:cond evt="onStopAudio" delay="0">
                      <p:tgtEl>
                        <p:sldTgt/>
                      </p:tgtEl>
                    </p:cond>
                  </p:endCondLst>
                </p:cTn>
                <p:tgtEl>
                  <p:spTgt spid="1544197"/>
                </p:tgtEl>
              </p:cMediaNode>
            </p:audio>
          </p:childTnLst>
        </p:cTn>
      </p:par>
    </p:tnLst>
    <p:bldLst>
      <p:bldP spid="154419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E1894803-A2E8-455C-B2D9-DBD98B788E2D}" type="slidenum">
              <a:rPr lang="en-US" altLang="zh-CN"/>
              <a:pPr/>
              <a:t>4</a:t>
            </a:fld>
            <a:endParaRPr lang="en-US" altLang="zh-CN"/>
          </a:p>
        </p:txBody>
      </p:sp>
      <p:sp>
        <p:nvSpPr>
          <p:cNvPr id="1247234" name="Rectangle 2"/>
          <p:cNvSpPr>
            <a:spLocks noGrp="1" noChangeArrowheads="1"/>
          </p:cNvSpPr>
          <p:nvPr>
            <p:ph type="subTitle" idx="1"/>
          </p:nvPr>
        </p:nvSpPr>
        <p:spPr>
          <a:xfrm>
            <a:off x="468313" y="2924175"/>
            <a:ext cx="6983412" cy="2736850"/>
          </a:xfrm>
        </p:spPr>
        <p:txBody>
          <a:bodyPr/>
          <a:lstStyle/>
          <a:p>
            <a:pPr algn="l">
              <a:lnSpc>
                <a:spcPct val="80000"/>
              </a:lnSpc>
              <a:buFont typeface="Wingdings" pitchFamily="2" charset="2"/>
              <a:buChar char="l"/>
            </a:pPr>
            <a:r>
              <a:rPr lang="zh-CN" altLang="en-US" sz="2400" b="1" dirty="0" smtClean="0">
                <a:effectLst>
                  <a:outerShdw blurRad="38100" dist="38100" dir="2700000" algn="tl">
                    <a:srgbClr val="C0C0C0"/>
                  </a:outerShdw>
                </a:effectLst>
                <a:latin typeface="宋体" charset="-122"/>
                <a:hlinkClick r:id="rId2" action="ppaction://hlinksldjump"/>
              </a:rPr>
              <a:t>导引关键字</a:t>
            </a:r>
            <a:endParaRPr lang="zh-CN" altLang="en-US" sz="2400" b="1" dirty="0">
              <a:effectLst>
                <a:outerShdw blurRad="38100" dist="38100" dir="2700000" algn="tl">
                  <a:srgbClr val="C0C0C0"/>
                </a:outerShdw>
              </a:effectLst>
              <a:latin typeface="宋体" charset="-122"/>
            </a:endParaRPr>
          </a:p>
          <a:p>
            <a:pPr algn="l">
              <a:lnSpc>
                <a:spcPct val="80000"/>
              </a:lnSpc>
              <a:buFont typeface="Wingdings" pitchFamily="2" charset="2"/>
              <a:buChar char="l"/>
            </a:pPr>
            <a:r>
              <a:rPr lang="zh-CN" altLang="en-US" sz="2400" b="1" dirty="0">
                <a:solidFill>
                  <a:schemeClr val="accent2"/>
                </a:solidFill>
                <a:effectLst>
                  <a:outerShdw blurRad="38100" dist="38100" dir="2700000" algn="tl">
                    <a:srgbClr val="C0C0C0"/>
                  </a:outerShdw>
                </a:effectLst>
                <a:latin typeface="宋体" charset="-122"/>
              </a:rPr>
              <a:t>计算机硬件组成</a:t>
            </a:r>
          </a:p>
          <a:p>
            <a:pPr algn="l">
              <a:lnSpc>
                <a:spcPct val="80000"/>
              </a:lnSpc>
              <a:buFont typeface="Wingdings" pitchFamily="2" charset="2"/>
              <a:buChar char="l"/>
            </a:pPr>
            <a:r>
              <a:rPr lang="zh-CN" altLang="en-US" sz="2400" b="1" dirty="0">
                <a:effectLst>
                  <a:outerShdw blurRad="38100" dist="38100" dir="2700000" algn="tl">
                    <a:srgbClr val="C0C0C0"/>
                  </a:outerShdw>
                </a:effectLst>
                <a:latin typeface="宋体" charset="-122"/>
                <a:hlinkClick r:id="rId3" action="ppaction://hlinksldjump"/>
              </a:rPr>
              <a:t>处理器系统 </a:t>
            </a:r>
            <a:endParaRPr lang="zh-CN" altLang="en-US" sz="2400" b="1" dirty="0">
              <a:effectLst>
                <a:outerShdw blurRad="38100" dist="38100" dir="2700000" algn="tl">
                  <a:srgbClr val="C0C0C0"/>
                </a:outerShdw>
              </a:effectLst>
              <a:latin typeface="宋体" charset="-122"/>
            </a:endParaRPr>
          </a:p>
          <a:p>
            <a:pPr algn="l">
              <a:lnSpc>
                <a:spcPct val="80000"/>
              </a:lnSpc>
              <a:buFont typeface="Wingdings" pitchFamily="2" charset="2"/>
              <a:buChar char="l"/>
            </a:pPr>
            <a:r>
              <a:rPr lang="zh-CN" altLang="en-US" sz="2400" b="1" dirty="0">
                <a:effectLst>
                  <a:outerShdw blurRad="38100" dist="38100" dir="2700000" algn="tl">
                    <a:srgbClr val="C0C0C0"/>
                  </a:outerShdw>
                </a:effectLst>
                <a:latin typeface="宋体" charset="-122"/>
                <a:hlinkClick r:id="rId4" action="ppaction://hlinksldjump"/>
              </a:rPr>
              <a:t>存储器系统</a:t>
            </a:r>
            <a:endParaRPr lang="zh-CN" altLang="en-US" sz="2400" b="1" dirty="0">
              <a:effectLst>
                <a:outerShdw blurRad="38100" dist="38100" dir="2700000" algn="tl">
                  <a:srgbClr val="C0C0C0"/>
                </a:outerShdw>
              </a:effectLst>
              <a:latin typeface="宋体" charset="-122"/>
            </a:endParaRPr>
          </a:p>
          <a:p>
            <a:pPr algn="l">
              <a:lnSpc>
                <a:spcPct val="80000"/>
              </a:lnSpc>
              <a:buFont typeface="Wingdings" pitchFamily="2" charset="2"/>
              <a:buChar char="l"/>
            </a:pPr>
            <a:r>
              <a:rPr lang="zh-CN" altLang="en-US" sz="2400" b="1" dirty="0">
                <a:effectLst>
                  <a:outerShdw blurRad="38100" dist="38100" dir="2700000" algn="tl">
                    <a:srgbClr val="C0C0C0"/>
                  </a:outerShdw>
                </a:effectLst>
                <a:latin typeface="宋体" charset="-122"/>
                <a:hlinkClick r:id="rId5" action="ppaction://hlinksldjump"/>
              </a:rPr>
              <a:t>输入输出系统 </a:t>
            </a:r>
            <a:endParaRPr lang="zh-CN" altLang="en-US" sz="2400" b="1" dirty="0">
              <a:effectLst>
                <a:outerShdw blurRad="38100" dist="38100" dir="2700000" algn="tl">
                  <a:srgbClr val="C0C0C0"/>
                </a:outerShdw>
              </a:effectLst>
              <a:latin typeface="宋体" charset="-122"/>
            </a:endParaRPr>
          </a:p>
          <a:p>
            <a:pPr algn="l">
              <a:lnSpc>
                <a:spcPct val="80000"/>
              </a:lnSpc>
              <a:buFont typeface="Wingdings" pitchFamily="2" charset="2"/>
              <a:buChar char="l"/>
            </a:pPr>
            <a:r>
              <a:rPr lang="zh-CN" altLang="en-US" sz="2400" b="1" dirty="0">
                <a:effectLst>
                  <a:outerShdw blurRad="38100" dist="38100" dir="2700000" algn="tl">
                    <a:srgbClr val="C0C0C0"/>
                  </a:outerShdw>
                </a:effectLst>
                <a:latin typeface="宋体" charset="-122"/>
                <a:hlinkClick r:id="rId6" action="ppaction://hlinksldjump"/>
              </a:rPr>
              <a:t>总线系统</a:t>
            </a:r>
            <a:endParaRPr lang="zh-CN" altLang="en-US" sz="2400" b="1" dirty="0">
              <a:effectLst>
                <a:outerShdw blurRad="38100" dist="38100" dir="2700000" algn="tl">
                  <a:srgbClr val="C0C0C0"/>
                </a:outerShdw>
              </a:effectLst>
              <a:latin typeface="宋体" charset="-122"/>
            </a:endParaRPr>
          </a:p>
          <a:p>
            <a:pPr algn="l">
              <a:lnSpc>
                <a:spcPct val="80000"/>
              </a:lnSpc>
              <a:buFont typeface="Wingdings" pitchFamily="2" charset="2"/>
              <a:buChar char="l"/>
            </a:pPr>
            <a:r>
              <a:rPr lang="zh-CN" altLang="en-US" sz="2400" b="1" dirty="0">
                <a:effectLst>
                  <a:outerShdw blurRad="38100" dist="38100" dir="2700000" algn="tl">
                    <a:srgbClr val="C0C0C0"/>
                  </a:outerShdw>
                </a:effectLst>
                <a:latin typeface="宋体" charset="-122"/>
                <a:hlinkClick r:id="rId7" action="ppaction://hlinksldjump"/>
              </a:rPr>
              <a:t>微型机</a:t>
            </a:r>
            <a:endParaRPr lang="zh-CN" altLang="en-US" sz="2400" b="1" dirty="0">
              <a:effectLst>
                <a:outerShdw blurRad="38100" dist="38100" dir="2700000" algn="tl">
                  <a:srgbClr val="C0C0C0"/>
                </a:outerShdw>
              </a:effectLst>
              <a:latin typeface="宋体" charset="-122"/>
            </a:endParaRPr>
          </a:p>
        </p:txBody>
      </p:sp>
      <p:sp>
        <p:nvSpPr>
          <p:cNvPr id="1247235" name="Text Box 3" descr="OOOPIC_vipvip_20080918214459585784a2fb4d9263105"/>
          <p:cNvSpPr txBox="1">
            <a:spLocks noChangeArrowheads="1"/>
          </p:cNvSpPr>
          <p:nvPr/>
        </p:nvSpPr>
        <p:spPr bwMode="auto">
          <a:xfrm>
            <a:off x="3203848" y="457111"/>
            <a:ext cx="6588125" cy="1938992"/>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8"/>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第</a:t>
            </a:r>
            <a:r>
              <a:rPr lang="en-US" altLang="zh-CN"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3</a:t>
            </a: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章 </a:t>
            </a:r>
            <a:endParaRPr lang="en-US" altLang="zh-CN" sz="4800" b="0" dirty="0" smtClean="0">
              <a:solidFill>
                <a:schemeClr val="tx2"/>
              </a:solidFill>
              <a:effectLst>
                <a:outerShdw blurRad="38100" dist="38100" dir="2700000" algn="tl">
                  <a:srgbClr val="C0C0C0"/>
                </a:outerShdw>
              </a:effectLst>
              <a:latin typeface="华文琥珀" pitchFamily="2" charset="-122"/>
              <a:ea typeface="华文琥珀" pitchFamily="2" charset="-122"/>
            </a:endParaRPr>
          </a:p>
          <a:p>
            <a:pPr>
              <a:spcBef>
                <a:spcPct val="50000"/>
              </a:spcBef>
            </a:pP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计算机硬件系统</a:t>
            </a:r>
            <a:endParaRPr lang="zh-CN" altLang="en-US" sz="4800" b="0" dirty="0">
              <a:solidFill>
                <a:schemeClr val="tx2"/>
              </a:solidFill>
              <a:effectLst>
                <a:outerShdw blurRad="38100" dist="38100" dir="2700000" algn="tl">
                  <a:srgbClr val="C0C0C0"/>
                </a:outerShdw>
              </a:effectLst>
              <a:latin typeface="华文琥珀" pitchFamily="2" charset="-122"/>
              <a:ea typeface="华文琥珀" pitchFamily="2" charset="-122"/>
            </a:endParaRPr>
          </a:p>
        </p:txBody>
      </p:sp>
    </p:spTree>
    <p:extLst>
      <p:ext uri="{BB962C8B-B14F-4D97-AF65-F5344CB8AC3E}">
        <p14:creationId xmlns:p14="http://schemas.microsoft.com/office/powerpoint/2010/main" val="3961908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1247234">
                                            <p:txEl>
                                              <p:pRg st="1" end="1"/>
                                            </p:txEl>
                                          </p:spTgt>
                                        </p:tgtEl>
                                        <p:attrNameLst>
                                          <p:attrName>ppt_x</p:attrName>
                                          <p:attrName>ppt_y</p:attrName>
                                        </p:attrNameLst>
                                      </p:cBhvr>
                                    </p:animMotion>
                                    <p:animRot by="1500000">
                                      <p:cBhvr>
                                        <p:cTn id="7" dur="125" fill="hold">
                                          <p:stCondLst>
                                            <p:cond delay="0"/>
                                          </p:stCondLst>
                                        </p:cTn>
                                        <p:tgtEl>
                                          <p:spTgt spid="1247234">
                                            <p:txEl>
                                              <p:pRg st="1" end="1"/>
                                            </p:txEl>
                                          </p:spTgt>
                                        </p:tgtEl>
                                        <p:attrNameLst>
                                          <p:attrName>r</p:attrName>
                                        </p:attrNameLst>
                                      </p:cBhvr>
                                    </p:animRot>
                                    <p:animRot by="-1500000">
                                      <p:cBhvr>
                                        <p:cTn id="8" dur="125" fill="hold">
                                          <p:stCondLst>
                                            <p:cond delay="125"/>
                                          </p:stCondLst>
                                        </p:cTn>
                                        <p:tgtEl>
                                          <p:spTgt spid="1247234">
                                            <p:txEl>
                                              <p:pRg st="1" end="1"/>
                                            </p:txEl>
                                          </p:spTgt>
                                        </p:tgtEl>
                                        <p:attrNameLst>
                                          <p:attrName>r</p:attrName>
                                        </p:attrNameLst>
                                      </p:cBhvr>
                                    </p:animRot>
                                    <p:animRot by="-1500000">
                                      <p:cBhvr>
                                        <p:cTn id="9" dur="125" fill="hold">
                                          <p:stCondLst>
                                            <p:cond delay="250"/>
                                          </p:stCondLst>
                                        </p:cTn>
                                        <p:tgtEl>
                                          <p:spTgt spid="1247234">
                                            <p:txEl>
                                              <p:pRg st="1" end="1"/>
                                            </p:txEl>
                                          </p:spTgt>
                                        </p:tgtEl>
                                        <p:attrNameLst>
                                          <p:attrName>r</p:attrName>
                                        </p:attrNameLst>
                                      </p:cBhvr>
                                    </p:animRot>
                                    <p:animRot by="1500000">
                                      <p:cBhvr>
                                        <p:cTn id="10" dur="125" fill="hold">
                                          <p:stCondLst>
                                            <p:cond delay="375"/>
                                          </p:stCondLst>
                                        </p:cTn>
                                        <p:tgtEl>
                                          <p:spTgt spid="124723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283" name="Rectangle 3"/>
          <p:cNvSpPr>
            <a:spLocks noGrp="1" noChangeArrowheads="1"/>
          </p:cNvSpPr>
          <p:nvPr>
            <p:ph type="title"/>
          </p:nvPr>
        </p:nvSpPr>
        <p:spPr>
          <a:xfrm>
            <a:off x="1476375" y="0"/>
            <a:ext cx="6226175" cy="981075"/>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pPr>
              <a:lnSpc>
                <a:spcPct val="85000"/>
              </a:lnSpc>
              <a:spcBef>
                <a:spcPct val="10000"/>
              </a:spcBef>
            </a:pPr>
            <a:r>
              <a:rPr lang="zh-CN" altLang="en-US" b="0">
                <a:effectLst>
                  <a:outerShdw blurRad="38100" dist="38100" dir="2700000" algn="tl">
                    <a:srgbClr val="C0C0C0"/>
                  </a:outerShdw>
                </a:effectLst>
                <a:latin typeface="华文琥珀" pitchFamily="2" charset="-122"/>
              </a:rPr>
              <a:t>计算机硬件组成</a:t>
            </a:r>
          </a:p>
        </p:txBody>
      </p:sp>
      <p:sp>
        <p:nvSpPr>
          <p:cNvPr id="1249284" name="Rectangle 4"/>
          <p:cNvSpPr>
            <a:spLocks noGrp="1" noChangeArrowheads="1"/>
          </p:cNvSpPr>
          <p:nvPr>
            <p:ph type="body" sz="half" idx="1"/>
          </p:nvPr>
        </p:nvSpPr>
        <p:spPr>
          <a:xfrm>
            <a:off x="0" y="1052513"/>
            <a:ext cx="9142413" cy="3384550"/>
          </a:xfrm>
          <a:noFill/>
          <a:ln/>
          <a:extLst>
            <a:ext uri="{909E8E84-426E-40DD-AFC4-6F175D3DCCD1}">
              <a14:hiddenFill xmlns:a14="http://schemas.microsoft.com/office/drawing/2010/main">
                <a:solidFill>
                  <a:schemeClr val="accent2"/>
                </a:solidFill>
              </a14:hiddenFill>
            </a:ext>
          </a:extLst>
        </p:spPr>
        <p:txBody>
          <a:bodyPr lIns="92075" tIns="46038" rIns="92075" bIns="46038"/>
          <a:lstStyle/>
          <a:p>
            <a:pPr>
              <a:lnSpc>
                <a:spcPct val="110000"/>
              </a:lnSpc>
              <a:buFont typeface="Wingdings" pitchFamily="2" charset="2"/>
              <a:buNone/>
            </a:pPr>
            <a:r>
              <a:rPr lang="en-US" altLang="zh-CN" sz="2200" b="1" dirty="0">
                <a:latin typeface="楷体_GB2312" pitchFamily="49" charset="-122"/>
                <a:ea typeface="楷体_GB2312" pitchFamily="49" charset="-122"/>
              </a:rPr>
              <a:t>      </a:t>
            </a:r>
            <a:r>
              <a:rPr lang="zh-CN" altLang="en-US" sz="2200" b="1" dirty="0">
                <a:latin typeface="楷体_GB2312" pitchFamily="49" charset="-122"/>
                <a:ea typeface="楷体_GB2312" pitchFamily="49" charset="-122"/>
              </a:rPr>
              <a:t>计算机硬件系统是指计算机系统中由各种电子线路、机械装置等器件或部件组成的物理实体部分，其构成计算机的</a:t>
            </a:r>
            <a:r>
              <a:rPr lang="zh-CN" altLang="en-US" sz="2200" b="1" dirty="0">
                <a:latin typeface="Arial"/>
                <a:ea typeface="楷体_GB2312" pitchFamily="49" charset="-122"/>
              </a:rPr>
              <a:t>“</a:t>
            </a:r>
            <a:r>
              <a:rPr lang="zh-CN" altLang="en-US" sz="2200" b="1" dirty="0">
                <a:latin typeface="楷体_GB2312" pitchFamily="49" charset="-122"/>
                <a:ea typeface="楷体_GB2312" pitchFamily="49" charset="-122"/>
              </a:rPr>
              <a:t>躯体</a:t>
            </a:r>
            <a:r>
              <a:rPr lang="zh-CN" altLang="en-US" sz="2200" b="1" dirty="0">
                <a:latin typeface="Arial"/>
                <a:ea typeface="楷体_GB2312" pitchFamily="49" charset="-122"/>
              </a:rPr>
              <a:t>”</a:t>
            </a:r>
            <a:r>
              <a:rPr lang="zh-CN" altLang="en-US" sz="2200" b="1" dirty="0">
                <a:latin typeface="楷体_GB2312" pitchFamily="49" charset="-122"/>
                <a:ea typeface="楷体_GB2312" pitchFamily="49" charset="-122"/>
              </a:rPr>
              <a:t>，硬件又称硬设备。</a:t>
            </a:r>
          </a:p>
          <a:p>
            <a:pPr>
              <a:lnSpc>
                <a:spcPct val="110000"/>
              </a:lnSpc>
              <a:buSzPct val="90000"/>
            </a:pPr>
            <a:r>
              <a:rPr lang="zh-CN" altLang="en-US" sz="2400" b="1" dirty="0">
                <a:latin typeface="黑体" pitchFamily="2" charset="-122"/>
              </a:rPr>
              <a:t>计算机硬件系统组成</a:t>
            </a:r>
          </a:p>
          <a:p>
            <a:pPr>
              <a:lnSpc>
                <a:spcPct val="110000"/>
              </a:lnSpc>
              <a:buFont typeface="Wingdings" pitchFamily="2" charset="2"/>
              <a:buNone/>
            </a:pPr>
            <a:r>
              <a:rPr lang="zh-CN" altLang="en-US" sz="2200" b="1" dirty="0">
                <a:latin typeface="楷体_GB2312" pitchFamily="49" charset="-122"/>
                <a:ea typeface="楷体_GB2312" pitchFamily="49" charset="-122"/>
              </a:rPr>
              <a:t>    计算机硬件系统的基本功能是在计算机程序的控制下，完成数据的输入、运算、输出等一系列操作。</a:t>
            </a:r>
          </a:p>
          <a:p>
            <a:pPr>
              <a:lnSpc>
                <a:spcPct val="110000"/>
              </a:lnSpc>
              <a:buFont typeface="Wingdings" pitchFamily="2" charset="2"/>
              <a:buNone/>
            </a:pPr>
            <a:r>
              <a:rPr lang="zh-CN" altLang="en-US" sz="2600" b="1" dirty="0">
                <a:latin typeface="宋体" charset="-122"/>
              </a:rPr>
              <a:t>    </a:t>
            </a:r>
            <a:r>
              <a:rPr lang="zh-CN" altLang="en-US" sz="2200" b="1" dirty="0">
                <a:solidFill>
                  <a:srgbClr val="FF0000"/>
                </a:solidFill>
                <a:latin typeface="楷体_GB2312" pitchFamily="49" charset="-122"/>
                <a:ea typeface="楷体_GB2312" pitchFamily="49" charset="-122"/>
              </a:rPr>
              <a:t>计算机硬件系统主要包括：运算器、控制器、存储器、输入设备和输出设备。</a:t>
            </a:r>
            <a:endParaRPr lang="zh-CN" altLang="en-US" sz="2600" b="1" dirty="0">
              <a:solidFill>
                <a:srgbClr val="FF0000"/>
              </a:solidFill>
              <a:latin typeface="宋体" charset="-122"/>
            </a:endParaRPr>
          </a:p>
        </p:txBody>
      </p:sp>
      <p:grpSp>
        <p:nvGrpSpPr>
          <p:cNvPr id="1249311" name="Group 31"/>
          <p:cNvGrpSpPr>
            <a:grpSpLocks/>
          </p:cNvGrpSpPr>
          <p:nvPr/>
        </p:nvGrpSpPr>
        <p:grpSpPr bwMode="auto">
          <a:xfrm>
            <a:off x="0" y="4437063"/>
            <a:ext cx="9144000" cy="2420937"/>
            <a:chOff x="0" y="2795"/>
            <a:chExt cx="5760" cy="1525"/>
          </a:xfrm>
        </p:grpSpPr>
        <p:sp>
          <p:nvSpPr>
            <p:cNvPr id="1249282" name="Rectangle 2"/>
            <p:cNvSpPr>
              <a:spLocks noChangeArrowheads="1"/>
            </p:cNvSpPr>
            <p:nvPr/>
          </p:nvSpPr>
          <p:spPr bwMode="auto">
            <a:xfrm>
              <a:off x="0" y="2795"/>
              <a:ext cx="5760" cy="1525"/>
            </a:xfrm>
            <a:prstGeom prst="rect">
              <a:avLst/>
            </a:prstGeom>
            <a:solidFill>
              <a:schemeClr val="bg1"/>
            </a:solidFill>
            <a:ln w="9525"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wrap="none" anchor="ctr"/>
            <a:lstStyle/>
            <a:p>
              <a:endParaRPr lang="zh-CN" altLang="en-US"/>
            </a:p>
          </p:txBody>
        </p:sp>
        <p:sp>
          <p:nvSpPr>
            <p:cNvPr id="1249285" name="Rectangle 5"/>
            <p:cNvSpPr>
              <a:spLocks noChangeArrowheads="1"/>
            </p:cNvSpPr>
            <p:nvPr/>
          </p:nvSpPr>
          <p:spPr bwMode="auto">
            <a:xfrm>
              <a:off x="844" y="2944"/>
              <a:ext cx="397" cy="128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9286" name="Rectangle 6"/>
            <p:cNvSpPr>
              <a:spLocks noChangeArrowheads="1"/>
            </p:cNvSpPr>
            <p:nvPr/>
          </p:nvSpPr>
          <p:spPr bwMode="auto">
            <a:xfrm>
              <a:off x="3889" y="2914"/>
              <a:ext cx="397" cy="128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9287" name="Rectangle 7"/>
            <p:cNvSpPr>
              <a:spLocks noChangeArrowheads="1"/>
            </p:cNvSpPr>
            <p:nvPr/>
          </p:nvSpPr>
          <p:spPr bwMode="auto">
            <a:xfrm>
              <a:off x="1804" y="2944"/>
              <a:ext cx="1267" cy="30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9288" name="Rectangle 8"/>
            <p:cNvSpPr>
              <a:spLocks noChangeArrowheads="1"/>
            </p:cNvSpPr>
            <p:nvPr/>
          </p:nvSpPr>
          <p:spPr bwMode="auto">
            <a:xfrm>
              <a:off x="1774" y="3439"/>
              <a:ext cx="1267" cy="30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9289" name="Rectangle 9"/>
            <p:cNvSpPr>
              <a:spLocks noChangeArrowheads="1"/>
            </p:cNvSpPr>
            <p:nvPr/>
          </p:nvSpPr>
          <p:spPr bwMode="auto">
            <a:xfrm>
              <a:off x="1774" y="3919"/>
              <a:ext cx="1267" cy="30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9290" name="Line 10"/>
            <p:cNvSpPr>
              <a:spLocks noChangeShapeType="1"/>
            </p:cNvSpPr>
            <p:nvPr/>
          </p:nvSpPr>
          <p:spPr bwMode="auto">
            <a:xfrm>
              <a:off x="300" y="3555"/>
              <a:ext cx="540" cy="0"/>
            </a:xfrm>
            <a:prstGeom prst="line">
              <a:avLst/>
            </a:prstGeom>
            <a:noFill/>
            <a:ln w="76200" cmpd="tri">
              <a:solidFill>
                <a:srgbClr val="333399"/>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9291" name="Line 11"/>
            <p:cNvSpPr>
              <a:spLocks noChangeShapeType="1"/>
            </p:cNvSpPr>
            <p:nvPr/>
          </p:nvSpPr>
          <p:spPr bwMode="auto">
            <a:xfrm>
              <a:off x="1260" y="3585"/>
              <a:ext cx="555" cy="0"/>
            </a:xfrm>
            <a:prstGeom prst="line">
              <a:avLst/>
            </a:prstGeom>
            <a:noFill/>
            <a:ln w="76200" cmpd="tri">
              <a:solidFill>
                <a:srgbClr val="333399"/>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9292" name="Line 12"/>
            <p:cNvSpPr>
              <a:spLocks noChangeShapeType="1"/>
            </p:cNvSpPr>
            <p:nvPr/>
          </p:nvSpPr>
          <p:spPr bwMode="auto">
            <a:xfrm>
              <a:off x="3060" y="3615"/>
              <a:ext cx="810" cy="0"/>
            </a:xfrm>
            <a:prstGeom prst="line">
              <a:avLst/>
            </a:prstGeom>
            <a:noFill/>
            <a:ln w="76200" cmpd="tri">
              <a:solidFill>
                <a:srgbClr val="333399"/>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9293" name="Line 13"/>
            <p:cNvSpPr>
              <a:spLocks noChangeShapeType="1"/>
            </p:cNvSpPr>
            <p:nvPr/>
          </p:nvSpPr>
          <p:spPr bwMode="auto">
            <a:xfrm>
              <a:off x="4305" y="3630"/>
              <a:ext cx="810" cy="0"/>
            </a:xfrm>
            <a:prstGeom prst="line">
              <a:avLst/>
            </a:prstGeom>
            <a:noFill/>
            <a:ln w="76200" cmpd="tri">
              <a:solidFill>
                <a:srgbClr val="333399"/>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9294" name="Line 14"/>
            <p:cNvSpPr>
              <a:spLocks noChangeShapeType="1"/>
            </p:cNvSpPr>
            <p:nvPr/>
          </p:nvSpPr>
          <p:spPr bwMode="auto">
            <a:xfrm>
              <a:off x="2685" y="3735"/>
              <a:ext cx="0" cy="195"/>
            </a:xfrm>
            <a:prstGeom prst="line">
              <a:avLst/>
            </a:prstGeom>
            <a:noFill/>
            <a:ln w="76200" cmpd="tri">
              <a:solidFill>
                <a:srgbClr val="333399"/>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9295" name="Line 15"/>
            <p:cNvSpPr>
              <a:spLocks noChangeShapeType="1"/>
            </p:cNvSpPr>
            <p:nvPr/>
          </p:nvSpPr>
          <p:spPr bwMode="auto">
            <a:xfrm>
              <a:off x="2655" y="3255"/>
              <a:ext cx="0" cy="210"/>
            </a:xfrm>
            <a:prstGeom prst="line">
              <a:avLst/>
            </a:prstGeom>
            <a:noFill/>
            <a:ln w="76200" cmpd="tri">
              <a:solidFill>
                <a:srgbClr val="333399"/>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9296" name="Line 16"/>
            <p:cNvSpPr>
              <a:spLocks noChangeShapeType="1"/>
            </p:cNvSpPr>
            <p:nvPr/>
          </p:nvSpPr>
          <p:spPr bwMode="auto">
            <a:xfrm flipV="1">
              <a:off x="2160" y="3735"/>
              <a:ext cx="0" cy="180"/>
            </a:xfrm>
            <a:prstGeom prst="line">
              <a:avLst/>
            </a:prstGeom>
            <a:noFill/>
            <a:ln w="76200">
              <a:solidFill>
                <a:srgbClr val="FF0066"/>
              </a:solidFill>
              <a:prstDash val="sysDot"/>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9297" name="Line 17"/>
            <p:cNvSpPr>
              <a:spLocks noChangeShapeType="1"/>
            </p:cNvSpPr>
            <p:nvPr/>
          </p:nvSpPr>
          <p:spPr bwMode="auto">
            <a:xfrm flipH="1">
              <a:off x="1455" y="4005"/>
              <a:ext cx="330" cy="0"/>
            </a:xfrm>
            <a:prstGeom prst="line">
              <a:avLst/>
            </a:prstGeom>
            <a:noFill/>
            <a:ln w="76200">
              <a:solidFill>
                <a:srgbClr val="FF0066"/>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9298" name="Line 18"/>
            <p:cNvSpPr>
              <a:spLocks noChangeShapeType="1"/>
            </p:cNvSpPr>
            <p:nvPr/>
          </p:nvSpPr>
          <p:spPr bwMode="auto">
            <a:xfrm>
              <a:off x="1455" y="3105"/>
              <a:ext cx="360" cy="0"/>
            </a:xfrm>
            <a:prstGeom prst="line">
              <a:avLst/>
            </a:prstGeom>
            <a:noFill/>
            <a:ln w="76200">
              <a:solidFill>
                <a:srgbClr val="FF0066"/>
              </a:solidFill>
              <a:prstDash val="sysDot"/>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9299" name="Line 19"/>
            <p:cNvSpPr>
              <a:spLocks noChangeShapeType="1"/>
            </p:cNvSpPr>
            <p:nvPr/>
          </p:nvSpPr>
          <p:spPr bwMode="auto">
            <a:xfrm>
              <a:off x="3060" y="4095"/>
              <a:ext cx="840" cy="0"/>
            </a:xfrm>
            <a:prstGeom prst="line">
              <a:avLst/>
            </a:prstGeom>
            <a:noFill/>
            <a:ln w="76200">
              <a:solidFill>
                <a:srgbClr val="FF0066"/>
              </a:solidFill>
              <a:prstDash val="sysDot"/>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9300" name="Line 20"/>
            <p:cNvSpPr>
              <a:spLocks noChangeShapeType="1"/>
            </p:cNvSpPr>
            <p:nvPr/>
          </p:nvSpPr>
          <p:spPr bwMode="auto">
            <a:xfrm flipH="1">
              <a:off x="1245" y="4170"/>
              <a:ext cx="510" cy="0"/>
            </a:xfrm>
            <a:prstGeom prst="line">
              <a:avLst/>
            </a:prstGeom>
            <a:noFill/>
            <a:ln w="76200">
              <a:solidFill>
                <a:srgbClr val="FF0066"/>
              </a:solidFill>
              <a:prstDash val="sysDot"/>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9301" name="Line 21"/>
            <p:cNvSpPr>
              <a:spLocks noChangeShapeType="1"/>
            </p:cNvSpPr>
            <p:nvPr/>
          </p:nvSpPr>
          <p:spPr bwMode="auto">
            <a:xfrm>
              <a:off x="1455" y="3075"/>
              <a:ext cx="0" cy="945"/>
            </a:xfrm>
            <a:prstGeom prst="line">
              <a:avLst/>
            </a:prstGeom>
            <a:noFill/>
            <a:ln w="76200">
              <a:solidFill>
                <a:srgbClr val="FF0066"/>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9302" name="Line 22"/>
            <p:cNvSpPr>
              <a:spLocks noChangeShapeType="1"/>
            </p:cNvSpPr>
            <p:nvPr/>
          </p:nvSpPr>
          <p:spPr bwMode="auto">
            <a:xfrm flipV="1">
              <a:off x="2415" y="3240"/>
              <a:ext cx="0" cy="210"/>
            </a:xfrm>
            <a:prstGeom prst="line">
              <a:avLst/>
            </a:prstGeom>
            <a:noFill/>
            <a:ln w="76200" cmpd="tri">
              <a:solidFill>
                <a:srgbClr val="333399"/>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9303" name="Line 23"/>
            <p:cNvSpPr>
              <a:spLocks noChangeShapeType="1"/>
            </p:cNvSpPr>
            <p:nvPr/>
          </p:nvSpPr>
          <p:spPr bwMode="auto">
            <a:xfrm flipV="1">
              <a:off x="2385" y="3720"/>
              <a:ext cx="0" cy="210"/>
            </a:xfrm>
            <a:prstGeom prst="line">
              <a:avLst/>
            </a:prstGeom>
            <a:noFill/>
            <a:ln w="76200" cmpd="tri">
              <a:solidFill>
                <a:srgbClr val="333399"/>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9304" name="Rectangle 24"/>
            <p:cNvSpPr>
              <a:spLocks noChangeArrowheads="1"/>
            </p:cNvSpPr>
            <p:nvPr/>
          </p:nvSpPr>
          <p:spPr bwMode="auto">
            <a:xfrm>
              <a:off x="900" y="3000"/>
              <a:ext cx="375" cy="1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defTabSz="762000" eaLnBrk="0" hangingPunct="0">
                <a:lnSpc>
                  <a:spcPct val="90000"/>
                </a:lnSpc>
                <a:spcBef>
                  <a:spcPct val="50000"/>
                </a:spcBef>
              </a:pPr>
              <a:r>
                <a:rPr kumimoji="1" lang="zh-CN" altLang="en-US" sz="2800">
                  <a:effectLst>
                    <a:outerShdw blurRad="38100" dist="38100" dir="2700000" algn="tl">
                      <a:srgbClr val="C0C0C0"/>
                    </a:outerShdw>
                  </a:effectLst>
                  <a:latin typeface="楷体_GB2312" pitchFamily="49" charset="-122"/>
                  <a:ea typeface="楷体_GB2312" pitchFamily="49" charset="-122"/>
                </a:rPr>
                <a:t>输</a:t>
              </a:r>
            </a:p>
            <a:p>
              <a:pPr algn="l" defTabSz="762000" eaLnBrk="0" hangingPunct="0">
                <a:lnSpc>
                  <a:spcPct val="30000"/>
                </a:lnSpc>
                <a:spcBef>
                  <a:spcPct val="50000"/>
                </a:spcBef>
              </a:pPr>
              <a:r>
                <a:rPr kumimoji="1" lang="zh-CN" altLang="en-US" sz="2800">
                  <a:effectLst>
                    <a:outerShdw blurRad="38100" dist="38100" dir="2700000" algn="tl">
                      <a:srgbClr val="C0C0C0"/>
                    </a:outerShdw>
                  </a:effectLst>
                  <a:latin typeface="楷体_GB2312" pitchFamily="49" charset="-122"/>
                  <a:ea typeface="楷体_GB2312" pitchFamily="49" charset="-122"/>
                </a:rPr>
                <a:t>入</a:t>
              </a:r>
            </a:p>
            <a:p>
              <a:pPr algn="l" defTabSz="762000" eaLnBrk="0" hangingPunct="0">
                <a:lnSpc>
                  <a:spcPct val="50000"/>
                </a:lnSpc>
                <a:spcBef>
                  <a:spcPct val="50000"/>
                </a:spcBef>
              </a:pPr>
              <a:r>
                <a:rPr kumimoji="1" lang="zh-CN" altLang="en-US" sz="2800">
                  <a:effectLst>
                    <a:outerShdw blurRad="38100" dist="38100" dir="2700000" algn="tl">
                      <a:srgbClr val="C0C0C0"/>
                    </a:outerShdw>
                  </a:effectLst>
                  <a:latin typeface="楷体_GB2312" pitchFamily="49" charset="-122"/>
                  <a:ea typeface="楷体_GB2312" pitchFamily="49" charset="-122"/>
                </a:rPr>
                <a:t>设</a:t>
              </a:r>
            </a:p>
            <a:p>
              <a:pPr algn="l" defTabSz="762000" eaLnBrk="0" hangingPunct="0">
                <a:lnSpc>
                  <a:spcPct val="60000"/>
                </a:lnSpc>
                <a:spcBef>
                  <a:spcPct val="50000"/>
                </a:spcBef>
              </a:pPr>
              <a:r>
                <a:rPr kumimoji="1" lang="zh-CN" altLang="en-US" sz="2800">
                  <a:effectLst>
                    <a:outerShdw blurRad="38100" dist="38100" dir="2700000" algn="tl">
                      <a:srgbClr val="C0C0C0"/>
                    </a:outerShdw>
                  </a:effectLst>
                  <a:latin typeface="楷体_GB2312" pitchFamily="49" charset="-122"/>
                  <a:ea typeface="楷体_GB2312" pitchFamily="49" charset="-122"/>
                </a:rPr>
                <a:t>备</a:t>
              </a:r>
            </a:p>
          </p:txBody>
        </p:sp>
        <p:sp>
          <p:nvSpPr>
            <p:cNvPr id="1249305" name="Rectangle 25"/>
            <p:cNvSpPr>
              <a:spLocks noChangeArrowheads="1"/>
            </p:cNvSpPr>
            <p:nvPr/>
          </p:nvSpPr>
          <p:spPr bwMode="auto">
            <a:xfrm>
              <a:off x="3930" y="3000"/>
              <a:ext cx="375" cy="1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defTabSz="762000" eaLnBrk="0" hangingPunct="0">
                <a:lnSpc>
                  <a:spcPct val="90000"/>
                </a:lnSpc>
                <a:spcBef>
                  <a:spcPct val="50000"/>
                </a:spcBef>
              </a:pPr>
              <a:r>
                <a:rPr kumimoji="1" lang="zh-CN" altLang="en-US" sz="2800">
                  <a:effectLst>
                    <a:outerShdw blurRad="38100" dist="38100" dir="2700000" algn="tl">
                      <a:srgbClr val="C0C0C0"/>
                    </a:outerShdw>
                  </a:effectLst>
                  <a:latin typeface="楷体_GB2312" pitchFamily="49" charset="-122"/>
                  <a:ea typeface="楷体_GB2312" pitchFamily="49" charset="-122"/>
                </a:rPr>
                <a:t>输</a:t>
              </a:r>
            </a:p>
            <a:p>
              <a:pPr algn="l" defTabSz="762000" eaLnBrk="0" hangingPunct="0">
                <a:lnSpc>
                  <a:spcPct val="30000"/>
                </a:lnSpc>
                <a:spcBef>
                  <a:spcPct val="50000"/>
                </a:spcBef>
              </a:pPr>
              <a:r>
                <a:rPr kumimoji="1" lang="zh-CN" altLang="en-US" sz="2800">
                  <a:effectLst>
                    <a:outerShdw blurRad="38100" dist="38100" dir="2700000" algn="tl">
                      <a:srgbClr val="C0C0C0"/>
                    </a:outerShdw>
                  </a:effectLst>
                  <a:latin typeface="楷体_GB2312" pitchFamily="49" charset="-122"/>
                  <a:ea typeface="楷体_GB2312" pitchFamily="49" charset="-122"/>
                </a:rPr>
                <a:t>出</a:t>
              </a:r>
            </a:p>
            <a:p>
              <a:pPr algn="l" defTabSz="762000" eaLnBrk="0" hangingPunct="0">
                <a:lnSpc>
                  <a:spcPct val="50000"/>
                </a:lnSpc>
                <a:spcBef>
                  <a:spcPct val="50000"/>
                </a:spcBef>
              </a:pPr>
              <a:r>
                <a:rPr kumimoji="1" lang="zh-CN" altLang="en-US" sz="2800">
                  <a:effectLst>
                    <a:outerShdw blurRad="38100" dist="38100" dir="2700000" algn="tl">
                      <a:srgbClr val="C0C0C0"/>
                    </a:outerShdw>
                  </a:effectLst>
                  <a:latin typeface="楷体_GB2312" pitchFamily="49" charset="-122"/>
                  <a:ea typeface="楷体_GB2312" pitchFamily="49" charset="-122"/>
                </a:rPr>
                <a:t>设</a:t>
              </a:r>
            </a:p>
            <a:p>
              <a:pPr algn="l" defTabSz="762000" eaLnBrk="0" hangingPunct="0">
                <a:lnSpc>
                  <a:spcPct val="60000"/>
                </a:lnSpc>
                <a:spcBef>
                  <a:spcPct val="50000"/>
                </a:spcBef>
              </a:pPr>
              <a:r>
                <a:rPr kumimoji="1" lang="zh-CN" altLang="en-US" sz="2800">
                  <a:effectLst>
                    <a:outerShdw blurRad="38100" dist="38100" dir="2700000" algn="tl">
                      <a:srgbClr val="C0C0C0"/>
                    </a:outerShdw>
                  </a:effectLst>
                  <a:latin typeface="楷体_GB2312" pitchFamily="49" charset="-122"/>
                  <a:ea typeface="楷体_GB2312" pitchFamily="49" charset="-122"/>
                </a:rPr>
                <a:t>备</a:t>
              </a:r>
            </a:p>
          </p:txBody>
        </p:sp>
        <p:sp>
          <p:nvSpPr>
            <p:cNvPr id="1249306" name="Rectangle 26"/>
            <p:cNvSpPr>
              <a:spLocks noChangeArrowheads="1"/>
            </p:cNvSpPr>
            <p:nvPr/>
          </p:nvSpPr>
          <p:spPr bwMode="auto">
            <a:xfrm>
              <a:off x="1935" y="2955"/>
              <a:ext cx="97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defTabSz="762000" eaLnBrk="0" hangingPunct="0">
                <a:spcBef>
                  <a:spcPct val="50000"/>
                </a:spcBef>
              </a:pPr>
              <a:r>
                <a:rPr kumimoji="1" lang="zh-CN" altLang="en-US" sz="2800">
                  <a:effectLst>
                    <a:outerShdw blurRad="38100" dist="38100" dir="2700000" algn="tl">
                      <a:srgbClr val="C0C0C0"/>
                    </a:outerShdw>
                  </a:effectLst>
                  <a:latin typeface="楷体_GB2312" pitchFamily="49" charset="-122"/>
                  <a:ea typeface="楷体_GB2312" pitchFamily="49" charset="-122"/>
                </a:rPr>
                <a:t>运算器</a:t>
              </a:r>
            </a:p>
          </p:txBody>
        </p:sp>
        <p:sp>
          <p:nvSpPr>
            <p:cNvPr id="1249307" name="Rectangle 27"/>
            <p:cNvSpPr>
              <a:spLocks noChangeArrowheads="1"/>
            </p:cNvSpPr>
            <p:nvPr/>
          </p:nvSpPr>
          <p:spPr bwMode="auto">
            <a:xfrm>
              <a:off x="1935" y="3420"/>
              <a:ext cx="97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defTabSz="762000" eaLnBrk="0" hangingPunct="0">
                <a:spcBef>
                  <a:spcPct val="50000"/>
                </a:spcBef>
              </a:pPr>
              <a:r>
                <a:rPr kumimoji="1" lang="zh-CN" altLang="en-US" sz="2800">
                  <a:effectLst>
                    <a:outerShdw blurRad="38100" dist="38100" dir="2700000" algn="tl">
                      <a:srgbClr val="C0C0C0"/>
                    </a:outerShdw>
                  </a:effectLst>
                  <a:latin typeface="楷体_GB2312" pitchFamily="49" charset="-122"/>
                  <a:ea typeface="楷体_GB2312" pitchFamily="49" charset="-122"/>
                </a:rPr>
                <a:t>存储器</a:t>
              </a:r>
            </a:p>
          </p:txBody>
        </p:sp>
        <p:sp>
          <p:nvSpPr>
            <p:cNvPr id="1249308" name="Rectangle 28"/>
            <p:cNvSpPr>
              <a:spLocks noChangeArrowheads="1"/>
            </p:cNvSpPr>
            <p:nvPr/>
          </p:nvSpPr>
          <p:spPr bwMode="auto">
            <a:xfrm>
              <a:off x="1905" y="3930"/>
              <a:ext cx="97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defTabSz="762000" eaLnBrk="0" hangingPunct="0">
                <a:spcBef>
                  <a:spcPct val="50000"/>
                </a:spcBef>
              </a:pPr>
              <a:r>
                <a:rPr kumimoji="1" lang="zh-CN" altLang="en-US" sz="2800">
                  <a:effectLst>
                    <a:outerShdw blurRad="38100" dist="38100" dir="2700000" algn="tl">
                      <a:srgbClr val="C0C0C0"/>
                    </a:outerShdw>
                  </a:effectLst>
                  <a:latin typeface="楷体_GB2312" pitchFamily="49" charset="-122"/>
                  <a:ea typeface="楷体_GB2312" pitchFamily="49" charset="-122"/>
                </a:rPr>
                <a:t>控制器</a:t>
              </a:r>
            </a:p>
          </p:txBody>
        </p:sp>
        <p:sp>
          <p:nvSpPr>
            <p:cNvPr id="1249309" name="Rectangle 29"/>
            <p:cNvSpPr>
              <a:spLocks noChangeArrowheads="1"/>
            </p:cNvSpPr>
            <p:nvPr/>
          </p:nvSpPr>
          <p:spPr bwMode="auto">
            <a:xfrm>
              <a:off x="30" y="3030"/>
              <a:ext cx="375" cy="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defTabSz="762000" eaLnBrk="0" hangingPunct="0">
                <a:lnSpc>
                  <a:spcPct val="90000"/>
                </a:lnSpc>
                <a:spcBef>
                  <a:spcPct val="50000"/>
                </a:spcBef>
              </a:pPr>
              <a:r>
                <a:rPr kumimoji="1" lang="zh-CN" altLang="en-US" sz="2800">
                  <a:solidFill>
                    <a:schemeClr val="tx2"/>
                  </a:solidFill>
                  <a:effectLst>
                    <a:outerShdw blurRad="38100" dist="38100" dir="2700000" algn="tl">
                      <a:srgbClr val="C0C0C0"/>
                    </a:outerShdw>
                  </a:effectLst>
                  <a:latin typeface="楷体_GB2312" pitchFamily="49" charset="-122"/>
                  <a:ea typeface="楷体_GB2312" pitchFamily="49" charset="-122"/>
                </a:rPr>
                <a:t>程序和数据</a:t>
              </a:r>
            </a:p>
          </p:txBody>
        </p:sp>
        <p:sp>
          <p:nvSpPr>
            <p:cNvPr id="1249310" name="Rectangle 30"/>
            <p:cNvSpPr>
              <a:spLocks noChangeArrowheads="1"/>
            </p:cNvSpPr>
            <p:nvPr/>
          </p:nvSpPr>
          <p:spPr bwMode="auto">
            <a:xfrm>
              <a:off x="5103" y="3029"/>
              <a:ext cx="375" cy="1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defTabSz="762000" eaLnBrk="0" hangingPunct="0">
                <a:lnSpc>
                  <a:spcPct val="90000"/>
                </a:lnSpc>
                <a:spcBef>
                  <a:spcPct val="50000"/>
                </a:spcBef>
              </a:pPr>
              <a:r>
                <a:rPr kumimoji="1" lang="zh-CN" altLang="en-US" sz="2800" dirty="0" smtClean="0">
                  <a:solidFill>
                    <a:schemeClr val="tx2"/>
                  </a:solidFill>
                  <a:effectLst>
                    <a:outerShdw blurRad="38100" dist="38100" dir="2700000" algn="tl">
                      <a:srgbClr val="C0C0C0"/>
                    </a:outerShdw>
                  </a:effectLst>
                  <a:latin typeface="楷体_GB2312" pitchFamily="49" charset="-122"/>
                  <a:ea typeface="楷体_GB2312" pitchFamily="49" charset="-122"/>
                </a:rPr>
                <a:t>处理结果</a:t>
              </a:r>
              <a:endParaRPr kumimoji="1" lang="zh-CN" altLang="en-US" sz="2800" dirty="0">
                <a:solidFill>
                  <a:schemeClr val="tx2"/>
                </a:solidFill>
                <a:effectLst>
                  <a:outerShdw blurRad="38100" dist="38100" dir="2700000" algn="tl">
                    <a:srgbClr val="C0C0C0"/>
                  </a:outerShdw>
                </a:effectLst>
                <a:latin typeface="楷体_GB2312" pitchFamily="49" charset="-122"/>
                <a:ea typeface="楷体_GB2312" pitchFamily="49" charset="-122"/>
              </a:endParaRPr>
            </a:p>
          </p:txBody>
        </p:sp>
      </p:grpSp>
    </p:spTree>
    <p:extLst>
      <p:ext uri="{BB962C8B-B14F-4D97-AF65-F5344CB8AC3E}">
        <p14:creationId xmlns:p14="http://schemas.microsoft.com/office/powerpoint/2010/main" val="31588521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249284">
                                            <p:txEl>
                                              <p:pRg st="0" end="0"/>
                                            </p:txEl>
                                          </p:spTgt>
                                        </p:tgtEl>
                                        <p:attrNameLst>
                                          <p:attrName>style.visibility</p:attrName>
                                        </p:attrNameLst>
                                      </p:cBhvr>
                                      <p:to>
                                        <p:strVal val="visible"/>
                                      </p:to>
                                    </p:set>
                                    <p:anim calcmode="lin" valueType="num">
                                      <p:cBhvr additive="base">
                                        <p:cTn id="7" dur="500" fill="hold"/>
                                        <p:tgtEl>
                                          <p:spTgt spid="124928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49284">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249284">
                                            <p:txEl>
                                              <p:pRg st="1" end="1"/>
                                            </p:txEl>
                                          </p:spTgt>
                                        </p:tgtEl>
                                        <p:attrNameLst>
                                          <p:attrName>style.visibility</p:attrName>
                                        </p:attrNameLst>
                                      </p:cBhvr>
                                      <p:to>
                                        <p:strVal val="visible"/>
                                      </p:to>
                                    </p:set>
                                    <p:anim calcmode="lin" valueType="num">
                                      <p:cBhvr additive="base">
                                        <p:cTn id="12" dur="500" fill="hold"/>
                                        <p:tgtEl>
                                          <p:spTgt spid="1249284">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249284">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1249284">
                                            <p:txEl>
                                              <p:pRg st="2" end="2"/>
                                            </p:txEl>
                                          </p:spTgt>
                                        </p:tgtEl>
                                        <p:attrNameLst>
                                          <p:attrName>style.visibility</p:attrName>
                                        </p:attrNameLst>
                                      </p:cBhvr>
                                      <p:to>
                                        <p:strVal val="visible"/>
                                      </p:to>
                                    </p:set>
                                    <p:anim calcmode="lin" valueType="num">
                                      <p:cBhvr additive="base">
                                        <p:cTn id="17" dur="500" fill="hold"/>
                                        <p:tgtEl>
                                          <p:spTgt spid="1249284">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249284">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3" fill="hold" grpId="0" nodeType="afterEffect">
                                  <p:stCondLst>
                                    <p:cond delay="0"/>
                                  </p:stCondLst>
                                  <p:childTnLst>
                                    <p:set>
                                      <p:cBhvr>
                                        <p:cTn id="21" dur="1" fill="hold">
                                          <p:stCondLst>
                                            <p:cond delay="0"/>
                                          </p:stCondLst>
                                        </p:cTn>
                                        <p:tgtEl>
                                          <p:spTgt spid="1249284">
                                            <p:txEl>
                                              <p:pRg st="3" end="3"/>
                                            </p:txEl>
                                          </p:spTgt>
                                        </p:tgtEl>
                                        <p:attrNameLst>
                                          <p:attrName>style.visibility</p:attrName>
                                        </p:attrNameLst>
                                      </p:cBhvr>
                                      <p:to>
                                        <p:strVal val="visible"/>
                                      </p:to>
                                    </p:set>
                                    <p:anim calcmode="lin" valueType="num">
                                      <p:cBhvr additive="base">
                                        <p:cTn id="22" dur="500" fill="hold"/>
                                        <p:tgtEl>
                                          <p:spTgt spid="1249284">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249284">
                                            <p:txEl>
                                              <p:pRg st="3" end="3"/>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1249311"/>
                                        </p:tgtEl>
                                        <p:attrNameLst>
                                          <p:attrName>style.visibility</p:attrName>
                                        </p:attrNameLst>
                                      </p:cBhvr>
                                      <p:to>
                                        <p:strVal val="visible"/>
                                      </p:to>
                                    </p:set>
                                    <p:anim calcmode="lin" valueType="num">
                                      <p:cBhvr additive="base">
                                        <p:cTn id="27" dur="500" fill="hold"/>
                                        <p:tgtEl>
                                          <p:spTgt spid="1249311"/>
                                        </p:tgtEl>
                                        <p:attrNameLst>
                                          <p:attrName>ppt_x</p:attrName>
                                        </p:attrNameLst>
                                      </p:cBhvr>
                                      <p:tavLst>
                                        <p:tav tm="0">
                                          <p:val>
                                            <p:strVal val="#ppt_x"/>
                                          </p:val>
                                        </p:tav>
                                        <p:tav tm="100000">
                                          <p:val>
                                            <p:strVal val="#ppt_x"/>
                                          </p:val>
                                        </p:tav>
                                      </p:tavLst>
                                    </p:anim>
                                    <p:anim calcmode="lin" valueType="num">
                                      <p:cBhvr additive="base">
                                        <p:cTn id="28" dur="500" fill="hold"/>
                                        <p:tgtEl>
                                          <p:spTgt spid="12493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284"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674" name="Rectangle 2"/>
          <p:cNvSpPr>
            <a:spLocks noGrp="1" noChangeArrowheads="1"/>
          </p:cNvSpPr>
          <p:nvPr>
            <p:ph type="body" sz="half" idx="1"/>
          </p:nvPr>
        </p:nvSpPr>
        <p:spPr>
          <a:xfrm>
            <a:off x="0" y="1125538"/>
            <a:ext cx="9142413" cy="5732462"/>
          </a:xfrm>
          <a:solidFill>
            <a:schemeClr val="bg1"/>
          </a:solidFill>
          <a:ln/>
        </p:spPr>
        <p:txBody>
          <a:bodyPr lIns="92075" tIns="46038" rIns="92075" bIns="46038"/>
          <a:lstStyle/>
          <a:p>
            <a:pPr>
              <a:lnSpc>
                <a:spcPct val="80000"/>
              </a:lnSpc>
              <a:buFont typeface="Marlett" pitchFamily="2" charset="2"/>
              <a:buNone/>
            </a:pPr>
            <a:r>
              <a:rPr lang="en-US" altLang="zh-CN" sz="2600" b="1">
                <a:solidFill>
                  <a:srgbClr val="FFFF00"/>
                </a:solidFill>
                <a:latin typeface="楷体_GB2312" pitchFamily="49" charset="-122"/>
                <a:ea typeface="楷体_GB2312" pitchFamily="49" charset="-122"/>
              </a:rPr>
              <a:t> </a:t>
            </a:r>
          </a:p>
        </p:txBody>
      </p:sp>
      <p:sp>
        <p:nvSpPr>
          <p:cNvPr id="1564675" name="Rectangle 3"/>
          <p:cNvSpPr>
            <a:spLocks noChangeArrowheads="1"/>
          </p:cNvSpPr>
          <p:nvPr/>
        </p:nvSpPr>
        <p:spPr bwMode="auto">
          <a:xfrm>
            <a:off x="2286000" y="2636838"/>
            <a:ext cx="3810000" cy="2057400"/>
          </a:xfrm>
          <a:prstGeom prst="rect">
            <a:avLst/>
          </a:prstGeom>
          <a:solidFill>
            <a:schemeClr val="bg2"/>
          </a:solidFill>
          <a:ln w="12700">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1564676" name="AutoShape 4"/>
          <p:cNvSpPr>
            <a:spLocks noChangeArrowheads="1"/>
          </p:cNvSpPr>
          <p:nvPr/>
        </p:nvSpPr>
        <p:spPr bwMode="auto">
          <a:xfrm>
            <a:off x="1066800" y="2667000"/>
            <a:ext cx="1128713" cy="2209800"/>
          </a:xfrm>
          <a:prstGeom prst="rightArrowCallout">
            <a:avLst>
              <a:gd name="adj1" fmla="val 48945"/>
              <a:gd name="adj2" fmla="val 48945"/>
              <a:gd name="adj3" fmla="val 16667"/>
              <a:gd name="adj4" fmla="val 66667"/>
            </a:avLst>
          </a:prstGeom>
          <a:solidFill>
            <a:srgbClr val="777777"/>
          </a:solidFill>
          <a:ln w="12700">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777777"/>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1564677" name="AutoShape 5"/>
          <p:cNvSpPr>
            <a:spLocks noChangeArrowheads="1"/>
          </p:cNvSpPr>
          <p:nvPr/>
        </p:nvSpPr>
        <p:spPr bwMode="auto">
          <a:xfrm>
            <a:off x="6096000" y="3352800"/>
            <a:ext cx="914400" cy="990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777777"/>
          </a:solidFill>
          <a:ln w="12700">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777777"/>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1564678" name="Rectangle 6"/>
          <p:cNvSpPr>
            <a:spLocks noChangeArrowheads="1"/>
          </p:cNvSpPr>
          <p:nvPr/>
        </p:nvSpPr>
        <p:spPr bwMode="auto">
          <a:xfrm>
            <a:off x="7010400" y="2667000"/>
            <a:ext cx="838200" cy="2133600"/>
          </a:xfrm>
          <a:prstGeom prst="rect">
            <a:avLst/>
          </a:prstGeom>
          <a:solidFill>
            <a:schemeClr val="bg2"/>
          </a:solidFill>
          <a:ln w="12700">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1564679" name="AutoShape 7"/>
          <p:cNvSpPr>
            <a:spLocks noChangeArrowheads="1"/>
          </p:cNvSpPr>
          <p:nvPr/>
        </p:nvSpPr>
        <p:spPr bwMode="auto">
          <a:xfrm>
            <a:off x="2590800" y="1371600"/>
            <a:ext cx="3205163" cy="762000"/>
          </a:xfrm>
          <a:prstGeom prst="roundRect">
            <a:avLst>
              <a:gd name="adj" fmla="val 16667"/>
            </a:avLst>
          </a:prstGeom>
          <a:solidFill>
            <a:schemeClr val="bg2"/>
          </a:solidFill>
          <a:ln w="12700">
            <a:round/>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1564680" name="AutoShape 8"/>
          <p:cNvSpPr>
            <a:spLocks noChangeArrowheads="1"/>
          </p:cNvSpPr>
          <p:nvPr/>
        </p:nvSpPr>
        <p:spPr bwMode="auto">
          <a:xfrm>
            <a:off x="3419475" y="2276475"/>
            <a:ext cx="1066800" cy="323850"/>
          </a:xfrm>
          <a:prstGeom prst="upDownArrow">
            <a:avLst>
              <a:gd name="adj1" fmla="val 50000"/>
              <a:gd name="adj2" fmla="val 20000"/>
            </a:avLst>
          </a:prstGeom>
          <a:solidFill>
            <a:srgbClr val="777777"/>
          </a:solidFill>
          <a:ln w="12700">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777777"/>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flatTx/>
          </a:bodyPr>
          <a:lstStyle/>
          <a:p>
            <a:endParaRPr lang="zh-CN" altLang="en-US"/>
          </a:p>
        </p:txBody>
      </p:sp>
      <p:sp>
        <p:nvSpPr>
          <p:cNvPr id="1564681" name="Text Box 9"/>
          <p:cNvSpPr txBox="1">
            <a:spLocks noChangeArrowheads="1"/>
          </p:cNvSpPr>
          <p:nvPr/>
        </p:nvSpPr>
        <p:spPr bwMode="auto">
          <a:xfrm>
            <a:off x="2555875" y="1371600"/>
            <a:ext cx="3384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en-US" altLang="zh-CN" sz="3200">
                <a:solidFill>
                  <a:schemeClr val="accent1"/>
                </a:solidFill>
                <a:effectLst>
                  <a:outerShdw blurRad="38100" dist="38100" dir="2700000" algn="tl">
                    <a:srgbClr val="C0C0C0"/>
                  </a:outerShdw>
                </a:effectLst>
              </a:rPr>
              <a:t>CPU(</a:t>
            </a:r>
            <a:r>
              <a:rPr kumimoji="1" lang="zh-CN" altLang="en-US">
                <a:solidFill>
                  <a:schemeClr val="accent1"/>
                </a:solidFill>
                <a:effectLst>
                  <a:outerShdw blurRad="38100" dist="38100" dir="2700000" algn="tl">
                    <a:srgbClr val="C0C0C0"/>
                  </a:outerShdw>
                </a:effectLst>
                <a:latin typeface="华文楷体" pitchFamily="2" charset="-122"/>
                <a:ea typeface="华文楷体" pitchFamily="2" charset="-122"/>
              </a:rPr>
              <a:t>控制器</a:t>
            </a:r>
            <a:r>
              <a:rPr kumimoji="1" lang="en-US" altLang="zh-CN">
                <a:solidFill>
                  <a:schemeClr val="accent1"/>
                </a:solidFill>
                <a:effectLst>
                  <a:outerShdw blurRad="38100" dist="38100" dir="2700000" algn="tl">
                    <a:srgbClr val="C0C0C0"/>
                  </a:outerShdw>
                </a:effectLst>
                <a:latin typeface="华文楷体" pitchFamily="2" charset="-122"/>
                <a:ea typeface="华文楷体" pitchFamily="2" charset="-122"/>
              </a:rPr>
              <a:t>+</a:t>
            </a:r>
            <a:r>
              <a:rPr kumimoji="1" lang="zh-CN" altLang="en-US">
                <a:solidFill>
                  <a:schemeClr val="accent1"/>
                </a:solidFill>
                <a:effectLst>
                  <a:outerShdw blurRad="38100" dist="38100" dir="2700000" algn="tl">
                    <a:srgbClr val="C0C0C0"/>
                  </a:outerShdw>
                </a:effectLst>
                <a:latin typeface="华文楷体" pitchFamily="2" charset="-122"/>
                <a:ea typeface="华文楷体" pitchFamily="2" charset="-122"/>
              </a:rPr>
              <a:t>运算器</a:t>
            </a:r>
            <a:r>
              <a:rPr kumimoji="1" lang="en-US" altLang="zh-CN" sz="3200">
                <a:solidFill>
                  <a:schemeClr val="accent1"/>
                </a:solidFill>
                <a:effectLst>
                  <a:outerShdw blurRad="38100" dist="38100" dir="2700000" algn="tl">
                    <a:srgbClr val="C0C0C0"/>
                  </a:outerShdw>
                </a:effectLst>
              </a:rPr>
              <a:t>)</a:t>
            </a:r>
            <a:endParaRPr kumimoji="1" lang="en-US" altLang="zh-CN" sz="3200" b="0" i="1">
              <a:solidFill>
                <a:schemeClr val="accent1"/>
              </a:solidFill>
            </a:endParaRPr>
          </a:p>
        </p:txBody>
      </p:sp>
      <p:sp>
        <p:nvSpPr>
          <p:cNvPr id="1564682" name="Text Box 10"/>
          <p:cNvSpPr txBox="1">
            <a:spLocks noChangeArrowheads="1"/>
          </p:cNvSpPr>
          <p:nvPr/>
        </p:nvSpPr>
        <p:spPr bwMode="auto">
          <a:xfrm>
            <a:off x="1065213" y="2819400"/>
            <a:ext cx="915987"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lnSpc>
                <a:spcPct val="70000"/>
              </a:lnSpc>
              <a:spcBef>
                <a:spcPct val="50000"/>
              </a:spcBef>
            </a:pPr>
            <a:r>
              <a:rPr kumimoji="1" lang="zh-CN" altLang="en-US" sz="4800" b="0">
                <a:solidFill>
                  <a:schemeClr val="accent1"/>
                </a:solidFill>
                <a:ea typeface="隶书" pitchFamily="49" charset="-122"/>
              </a:rPr>
              <a:t>输入设备</a:t>
            </a:r>
          </a:p>
        </p:txBody>
      </p:sp>
      <p:sp>
        <p:nvSpPr>
          <p:cNvPr id="1564683" name="Text Box 11"/>
          <p:cNvSpPr txBox="1">
            <a:spLocks noChangeArrowheads="1"/>
          </p:cNvSpPr>
          <p:nvPr/>
        </p:nvSpPr>
        <p:spPr bwMode="auto">
          <a:xfrm>
            <a:off x="7019925" y="2708275"/>
            <a:ext cx="915988"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lnSpc>
                <a:spcPct val="70000"/>
              </a:lnSpc>
              <a:spcBef>
                <a:spcPct val="50000"/>
              </a:spcBef>
            </a:pPr>
            <a:r>
              <a:rPr kumimoji="1" lang="zh-CN" altLang="en-US" sz="4800" b="0">
                <a:solidFill>
                  <a:schemeClr val="accent1"/>
                </a:solidFill>
                <a:ea typeface="隶书" pitchFamily="49" charset="-122"/>
              </a:rPr>
              <a:t>输出设备</a:t>
            </a:r>
          </a:p>
        </p:txBody>
      </p:sp>
      <p:sp>
        <p:nvSpPr>
          <p:cNvPr id="1564684" name="Text Box 12"/>
          <p:cNvSpPr txBox="1">
            <a:spLocks noChangeArrowheads="1"/>
          </p:cNvSpPr>
          <p:nvPr/>
        </p:nvSpPr>
        <p:spPr bwMode="auto">
          <a:xfrm>
            <a:off x="5148263" y="2708275"/>
            <a:ext cx="915987"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lnSpc>
                <a:spcPct val="65000"/>
              </a:lnSpc>
              <a:spcBef>
                <a:spcPct val="50000"/>
              </a:spcBef>
            </a:pPr>
            <a:r>
              <a:rPr kumimoji="1" lang="zh-CN" altLang="en-US" sz="4800" b="0">
                <a:solidFill>
                  <a:srgbClr val="0000FF"/>
                </a:solidFill>
                <a:ea typeface="隶书" pitchFamily="49" charset="-122"/>
              </a:rPr>
              <a:t>内存储器</a:t>
            </a:r>
            <a:endParaRPr kumimoji="1" lang="zh-CN" altLang="en-US" sz="4800" b="0">
              <a:solidFill>
                <a:srgbClr val="FFFF66"/>
              </a:solidFill>
              <a:ea typeface="隶书" pitchFamily="49" charset="-122"/>
            </a:endParaRPr>
          </a:p>
        </p:txBody>
      </p:sp>
      <p:sp>
        <p:nvSpPr>
          <p:cNvPr id="1564685" name="Rectangle 13"/>
          <p:cNvSpPr>
            <a:spLocks noChangeArrowheads="1"/>
          </p:cNvSpPr>
          <p:nvPr/>
        </p:nvSpPr>
        <p:spPr bwMode="auto">
          <a:xfrm>
            <a:off x="395288" y="5229225"/>
            <a:ext cx="6553200" cy="1600200"/>
          </a:xfrm>
          <a:prstGeom prst="rect">
            <a:avLst/>
          </a:prstGeom>
          <a:solidFill>
            <a:srgbClr val="DCDBF9"/>
          </a:solidFill>
          <a:ln w="12700">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DCDBF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grpSp>
        <p:nvGrpSpPr>
          <p:cNvPr id="1564686" name="Group 14"/>
          <p:cNvGrpSpPr>
            <a:grpSpLocks/>
          </p:cNvGrpSpPr>
          <p:nvPr/>
        </p:nvGrpSpPr>
        <p:grpSpPr bwMode="auto">
          <a:xfrm>
            <a:off x="2555875" y="2781300"/>
            <a:ext cx="2514600" cy="701675"/>
            <a:chOff x="1610" y="1752"/>
            <a:chExt cx="1584" cy="442"/>
          </a:xfrm>
        </p:grpSpPr>
        <p:sp>
          <p:nvSpPr>
            <p:cNvPr id="1564687" name="AutoShape 15"/>
            <p:cNvSpPr>
              <a:spLocks noChangeArrowheads="1"/>
            </p:cNvSpPr>
            <p:nvPr/>
          </p:nvSpPr>
          <p:spPr bwMode="auto">
            <a:xfrm>
              <a:off x="1610" y="1752"/>
              <a:ext cx="1584" cy="432"/>
            </a:xfrm>
            <a:prstGeom prst="bevel">
              <a:avLst>
                <a:gd name="adj" fmla="val 12500"/>
              </a:avLst>
            </a:prstGeom>
            <a:solidFill>
              <a:schemeClr val="tx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4688" name="Text Box 16"/>
            <p:cNvSpPr txBox="1">
              <a:spLocks noChangeArrowheads="1"/>
            </p:cNvSpPr>
            <p:nvPr/>
          </p:nvSpPr>
          <p:spPr bwMode="auto">
            <a:xfrm>
              <a:off x="1837" y="1752"/>
              <a:ext cx="105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en-US" altLang="zh-CN" sz="4000">
                  <a:solidFill>
                    <a:schemeClr val="bg1"/>
                  </a:solidFill>
                  <a:effectLst>
                    <a:outerShdw blurRad="38100" dist="38100" dir="2700000" algn="tl">
                      <a:srgbClr val="C0C0C0"/>
                    </a:outerShdw>
                  </a:effectLst>
                </a:rPr>
                <a:t>ROM</a:t>
              </a:r>
              <a:endParaRPr kumimoji="1" lang="en-US" altLang="zh-CN" sz="4000" b="0" i="1">
                <a:solidFill>
                  <a:schemeClr val="bg1"/>
                </a:solidFill>
              </a:endParaRPr>
            </a:p>
          </p:txBody>
        </p:sp>
      </p:grpSp>
      <p:sp>
        <p:nvSpPr>
          <p:cNvPr id="1564690" name="Text Box 18"/>
          <p:cNvSpPr txBox="1">
            <a:spLocks noChangeArrowheads="1"/>
          </p:cNvSpPr>
          <p:nvPr/>
        </p:nvSpPr>
        <p:spPr bwMode="auto">
          <a:xfrm>
            <a:off x="5867400" y="5300663"/>
            <a:ext cx="91598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lnSpc>
                <a:spcPct val="55000"/>
              </a:lnSpc>
              <a:spcBef>
                <a:spcPct val="50000"/>
              </a:spcBef>
            </a:pPr>
            <a:r>
              <a:rPr kumimoji="1" lang="zh-CN" altLang="en-US" sz="4000" b="0">
                <a:solidFill>
                  <a:srgbClr val="0000FF"/>
                </a:solidFill>
                <a:ea typeface="隶书" pitchFamily="49" charset="-122"/>
              </a:rPr>
              <a:t>外存储器</a:t>
            </a:r>
            <a:endParaRPr kumimoji="1" lang="zh-CN" altLang="en-US" sz="4800" b="0">
              <a:solidFill>
                <a:srgbClr val="FFFF66"/>
              </a:solidFill>
              <a:ea typeface="隶书" pitchFamily="49" charset="-122"/>
            </a:endParaRPr>
          </a:p>
        </p:txBody>
      </p:sp>
      <p:sp>
        <p:nvSpPr>
          <p:cNvPr id="1564691" name="Line 19"/>
          <p:cNvSpPr>
            <a:spLocks noChangeShapeType="1"/>
          </p:cNvSpPr>
          <p:nvPr/>
        </p:nvSpPr>
        <p:spPr bwMode="auto">
          <a:xfrm>
            <a:off x="7451725" y="1700213"/>
            <a:ext cx="0" cy="865187"/>
          </a:xfrm>
          <a:prstGeom prst="line">
            <a:avLst/>
          </a:prstGeom>
          <a:noFill/>
          <a:ln w="76200">
            <a:solidFill>
              <a:srgbClr val="FF006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564692" name="Group 20"/>
          <p:cNvGrpSpPr>
            <a:grpSpLocks/>
          </p:cNvGrpSpPr>
          <p:nvPr/>
        </p:nvGrpSpPr>
        <p:grpSpPr bwMode="auto">
          <a:xfrm>
            <a:off x="1403350" y="1676400"/>
            <a:ext cx="1187450" cy="889000"/>
            <a:chOff x="864" y="1056"/>
            <a:chExt cx="768" cy="624"/>
          </a:xfrm>
        </p:grpSpPr>
        <p:sp>
          <p:nvSpPr>
            <p:cNvPr id="1564693" name="Line 21"/>
            <p:cNvSpPr>
              <a:spLocks noChangeShapeType="1"/>
            </p:cNvSpPr>
            <p:nvPr/>
          </p:nvSpPr>
          <p:spPr bwMode="auto">
            <a:xfrm>
              <a:off x="864" y="1056"/>
              <a:ext cx="768" cy="0"/>
            </a:xfrm>
            <a:prstGeom prst="line">
              <a:avLst/>
            </a:prstGeom>
            <a:noFill/>
            <a:ln w="76200">
              <a:solidFill>
                <a:srgbClr val="FF00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4694" name="Line 22"/>
            <p:cNvSpPr>
              <a:spLocks noChangeShapeType="1"/>
            </p:cNvSpPr>
            <p:nvPr/>
          </p:nvSpPr>
          <p:spPr bwMode="auto">
            <a:xfrm>
              <a:off x="864" y="1056"/>
              <a:ext cx="0" cy="624"/>
            </a:xfrm>
            <a:prstGeom prst="line">
              <a:avLst/>
            </a:prstGeom>
            <a:noFill/>
            <a:ln w="76200">
              <a:solidFill>
                <a:srgbClr val="FF006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564695" name="Line 23"/>
          <p:cNvSpPr>
            <a:spLocks noChangeShapeType="1"/>
          </p:cNvSpPr>
          <p:nvPr/>
        </p:nvSpPr>
        <p:spPr bwMode="auto">
          <a:xfrm>
            <a:off x="5003800" y="2133600"/>
            <a:ext cx="0" cy="431800"/>
          </a:xfrm>
          <a:prstGeom prst="line">
            <a:avLst/>
          </a:prstGeom>
          <a:noFill/>
          <a:ln w="76200">
            <a:solidFill>
              <a:srgbClr val="FF006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564696" name="Group 24"/>
          <p:cNvGrpSpPr>
            <a:grpSpLocks/>
          </p:cNvGrpSpPr>
          <p:nvPr/>
        </p:nvGrpSpPr>
        <p:grpSpPr bwMode="auto">
          <a:xfrm>
            <a:off x="5867400" y="1700213"/>
            <a:ext cx="2209800" cy="4243387"/>
            <a:chOff x="3651" y="1056"/>
            <a:chExt cx="1437" cy="2688"/>
          </a:xfrm>
        </p:grpSpPr>
        <p:sp>
          <p:nvSpPr>
            <p:cNvPr id="1564697" name="Line 25"/>
            <p:cNvSpPr>
              <a:spLocks noChangeShapeType="1"/>
            </p:cNvSpPr>
            <p:nvPr/>
          </p:nvSpPr>
          <p:spPr bwMode="auto">
            <a:xfrm flipV="1">
              <a:off x="3651" y="1056"/>
              <a:ext cx="1437" cy="15"/>
            </a:xfrm>
            <a:prstGeom prst="line">
              <a:avLst/>
            </a:prstGeom>
            <a:noFill/>
            <a:ln w="76200">
              <a:solidFill>
                <a:srgbClr val="FF00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4698" name="Line 26"/>
            <p:cNvSpPr>
              <a:spLocks noChangeShapeType="1"/>
            </p:cNvSpPr>
            <p:nvPr/>
          </p:nvSpPr>
          <p:spPr bwMode="auto">
            <a:xfrm>
              <a:off x="5088" y="1056"/>
              <a:ext cx="0" cy="2688"/>
            </a:xfrm>
            <a:prstGeom prst="line">
              <a:avLst/>
            </a:prstGeom>
            <a:noFill/>
            <a:ln w="76200">
              <a:solidFill>
                <a:srgbClr val="FF00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4699" name="Line 27"/>
            <p:cNvSpPr>
              <a:spLocks noChangeShapeType="1"/>
            </p:cNvSpPr>
            <p:nvPr/>
          </p:nvSpPr>
          <p:spPr bwMode="auto">
            <a:xfrm flipH="1">
              <a:off x="4368" y="3744"/>
              <a:ext cx="720" cy="0"/>
            </a:xfrm>
            <a:prstGeom prst="line">
              <a:avLst/>
            </a:prstGeom>
            <a:noFill/>
            <a:ln w="76200">
              <a:solidFill>
                <a:srgbClr val="FF006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564700" name="AutoShape 28"/>
          <p:cNvSpPr>
            <a:spLocks noChangeArrowheads="1"/>
          </p:cNvSpPr>
          <p:nvPr/>
        </p:nvSpPr>
        <p:spPr bwMode="auto">
          <a:xfrm>
            <a:off x="228600" y="1905000"/>
            <a:ext cx="685800" cy="609600"/>
          </a:xfrm>
          <a:prstGeom prst="wedgeRoundRectCallout">
            <a:avLst>
              <a:gd name="adj1" fmla="val 75926"/>
              <a:gd name="adj2" fmla="val 99481"/>
              <a:gd name="adj3" fmla="val 16667"/>
            </a:avLst>
          </a:prstGeom>
          <a:solidFill>
            <a:srgbClr val="0033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eaLnBrk="0" hangingPunct="0"/>
            <a:endParaRPr kumimoji="1" lang="zh-CN" altLang="zh-CN" sz="4800" b="0" i="1">
              <a:solidFill>
                <a:srgbClr val="99FFFF"/>
              </a:solidFill>
              <a:latin typeface="Times New Roman" pitchFamily="18" charset="0"/>
              <a:ea typeface="宋体" charset="-122"/>
            </a:endParaRPr>
          </a:p>
        </p:txBody>
      </p:sp>
      <p:sp>
        <p:nvSpPr>
          <p:cNvPr id="1564701" name="Text Box 29"/>
          <p:cNvSpPr txBox="1">
            <a:spLocks noChangeArrowheads="1"/>
          </p:cNvSpPr>
          <p:nvPr/>
        </p:nvSpPr>
        <p:spPr bwMode="auto">
          <a:xfrm>
            <a:off x="250825" y="1989138"/>
            <a:ext cx="64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1800" b="0">
                <a:solidFill>
                  <a:schemeClr val="bg1"/>
                </a:solidFill>
                <a:ea typeface="华文行楷" pitchFamily="2" charset="-122"/>
              </a:rPr>
              <a:t>键盘</a:t>
            </a:r>
            <a:endParaRPr kumimoji="1" lang="zh-CN" altLang="en-US" sz="4800" b="0" i="1">
              <a:solidFill>
                <a:schemeClr val="bg1"/>
              </a:solidFill>
              <a:ea typeface="华文行楷" pitchFamily="2" charset="-122"/>
            </a:endParaRPr>
          </a:p>
        </p:txBody>
      </p:sp>
      <p:sp>
        <p:nvSpPr>
          <p:cNvPr id="1564702" name="AutoShape 30"/>
          <p:cNvSpPr>
            <a:spLocks noChangeArrowheads="1"/>
          </p:cNvSpPr>
          <p:nvPr/>
        </p:nvSpPr>
        <p:spPr bwMode="auto">
          <a:xfrm>
            <a:off x="228600" y="2743200"/>
            <a:ext cx="685800" cy="609600"/>
          </a:xfrm>
          <a:prstGeom prst="wedgeRoundRectCallout">
            <a:avLst>
              <a:gd name="adj1" fmla="val 83565"/>
              <a:gd name="adj2" fmla="val 53125"/>
              <a:gd name="adj3" fmla="val 16667"/>
            </a:avLst>
          </a:prstGeom>
          <a:solidFill>
            <a:srgbClr val="0033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eaLnBrk="0" hangingPunct="0"/>
            <a:endParaRPr kumimoji="1" lang="zh-CN" altLang="zh-CN" sz="4800" b="0" i="1">
              <a:solidFill>
                <a:srgbClr val="99FFFF"/>
              </a:solidFill>
              <a:latin typeface="Times New Roman" pitchFamily="18" charset="0"/>
              <a:ea typeface="宋体" charset="-122"/>
            </a:endParaRPr>
          </a:p>
        </p:txBody>
      </p:sp>
      <p:sp>
        <p:nvSpPr>
          <p:cNvPr id="1564703" name="Text Box 31"/>
          <p:cNvSpPr txBox="1">
            <a:spLocks noChangeArrowheads="1"/>
          </p:cNvSpPr>
          <p:nvPr/>
        </p:nvSpPr>
        <p:spPr bwMode="auto">
          <a:xfrm>
            <a:off x="250825" y="2852738"/>
            <a:ext cx="68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1800" b="0">
                <a:solidFill>
                  <a:schemeClr val="bg1"/>
                </a:solidFill>
                <a:ea typeface="华文行楷" pitchFamily="2" charset="-122"/>
              </a:rPr>
              <a:t>鼠标</a:t>
            </a:r>
            <a:endParaRPr kumimoji="1" lang="zh-CN" altLang="en-US" sz="4800" b="0" i="1">
              <a:solidFill>
                <a:schemeClr val="bg1"/>
              </a:solidFill>
              <a:ea typeface="华文行楷" pitchFamily="2" charset="-122"/>
            </a:endParaRPr>
          </a:p>
        </p:txBody>
      </p:sp>
      <p:sp>
        <p:nvSpPr>
          <p:cNvPr id="1564704" name="AutoShape 32"/>
          <p:cNvSpPr>
            <a:spLocks noChangeArrowheads="1"/>
          </p:cNvSpPr>
          <p:nvPr/>
        </p:nvSpPr>
        <p:spPr bwMode="auto">
          <a:xfrm>
            <a:off x="228600" y="3581400"/>
            <a:ext cx="685800" cy="609600"/>
          </a:xfrm>
          <a:prstGeom prst="wedgeRoundRectCallout">
            <a:avLst>
              <a:gd name="adj1" fmla="val 93981"/>
              <a:gd name="adj2" fmla="val 4167"/>
              <a:gd name="adj3" fmla="val 16667"/>
            </a:avLst>
          </a:prstGeom>
          <a:solidFill>
            <a:srgbClr val="0033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eaLnBrk="0" hangingPunct="0"/>
            <a:endParaRPr kumimoji="1" lang="zh-CN" altLang="zh-CN" sz="4800" b="0" i="1">
              <a:solidFill>
                <a:srgbClr val="99FFFF"/>
              </a:solidFill>
              <a:latin typeface="Times New Roman" pitchFamily="18" charset="0"/>
              <a:ea typeface="宋体" charset="-122"/>
            </a:endParaRPr>
          </a:p>
        </p:txBody>
      </p:sp>
      <p:sp>
        <p:nvSpPr>
          <p:cNvPr id="1564705" name="Text Box 33"/>
          <p:cNvSpPr txBox="1">
            <a:spLocks noChangeArrowheads="1"/>
          </p:cNvSpPr>
          <p:nvPr/>
        </p:nvSpPr>
        <p:spPr bwMode="auto">
          <a:xfrm>
            <a:off x="179388" y="3716338"/>
            <a:ext cx="900112"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lnSpc>
                <a:spcPct val="80000"/>
              </a:lnSpc>
              <a:spcBef>
                <a:spcPct val="50000"/>
              </a:spcBef>
            </a:pPr>
            <a:r>
              <a:rPr kumimoji="1" lang="zh-CN" altLang="en-US" sz="1800" b="0">
                <a:solidFill>
                  <a:schemeClr val="bg1"/>
                </a:solidFill>
                <a:ea typeface="华文行楷" pitchFamily="2" charset="-122"/>
              </a:rPr>
              <a:t>扫描仪</a:t>
            </a:r>
            <a:endParaRPr kumimoji="1" lang="zh-CN" altLang="en-US" sz="4800" b="0" i="1">
              <a:solidFill>
                <a:schemeClr val="bg1"/>
              </a:solidFill>
              <a:ea typeface="华文行楷" pitchFamily="2" charset="-122"/>
            </a:endParaRPr>
          </a:p>
        </p:txBody>
      </p:sp>
      <p:sp>
        <p:nvSpPr>
          <p:cNvPr id="1564706" name="AutoShape 34"/>
          <p:cNvSpPr>
            <a:spLocks noChangeArrowheads="1"/>
          </p:cNvSpPr>
          <p:nvPr/>
        </p:nvSpPr>
        <p:spPr bwMode="auto">
          <a:xfrm>
            <a:off x="228600" y="4495800"/>
            <a:ext cx="685800" cy="609600"/>
          </a:xfrm>
          <a:prstGeom prst="wedgeRoundRectCallout">
            <a:avLst>
              <a:gd name="adj1" fmla="val 75926"/>
              <a:gd name="adj2" fmla="val -91667"/>
              <a:gd name="adj3" fmla="val 16667"/>
            </a:avLst>
          </a:prstGeom>
          <a:solidFill>
            <a:srgbClr val="0033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eaLnBrk="0" hangingPunct="0"/>
            <a:endParaRPr kumimoji="1" lang="zh-CN" altLang="zh-CN" sz="4800" b="0" i="1">
              <a:solidFill>
                <a:srgbClr val="99FFFF"/>
              </a:solidFill>
              <a:latin typeface="Times New Roman" pitchFamily="18" charset="0"/>
              <a:ea typeface="宋体" charset="-122"/>
            </a:endParaRPr>
          </a:p>
        </p:txBody>
      </p:sp>
      <p:sp>
        <p:nvSpPr>
          <p:cNvPr id="1564707" name="Text Box 35"/>
          <p:cNvSpPr txBox="1">
            <a:spLocks noChangeArrowheads="1"/>
          </p:cNvSpPr>
          <p:nvPr/>
        </p:nvSpPr>
        <p:spPr bwMode="auto">
          <a:xfrm>
            <a:off x="179388" y="4581525"/>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1800" b="0">
                <a:solidFill>
                  <a:schemeClr val="bg1"/>
                </a:solidFill>
                <a:ea typeface="华文行楷" pitchFamily="2" charset="-122"/>
              </a:rPr>
              <a:t>光笔</a:t>
            </a:r>
            <a:endParaRPr kumimoji="1" lang="zh-CN" altLang="en-US" sz="4800" b="0" i="1">
              <a:solidFill>
                <a:schemeClr val="bg1"/>
              </a:solidFill>
              <a:ea typeface="华文行楷" pitchFamily="2" charset="-122"/>
            </a:endParaRPr>
          </a:p>
        </p:txBody>
      </p:sp>
      <p:sp>
        <p:nvSpPr>
          <p:cNvPr id="1564709" name="Text Box 37"/>
          <p:cNvSpPr txBox="1">
            <a:spLocks noChangeArrowheads="1"/>
          </p:cNvSpPr>
          <p:nvPr/>
        </p:nvSpPr>
        <p:spPr bwMode="auto">
          <a:xfrm>
            <a:off x="8135938" y="2276475"/>
            <a:ext cx="1008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1800" b="0">
                <a:solidFill>
                  <a:schemeClr val="bg1"/>
                </a:solidFill>
                <a:ea typeface="华文行楷" pitchFamily="2" charset="-122"/>
              </a:rPr>
              <a:t>显示器</a:t>
            </a:r>
          </a:p>
        </p:txBody>
      </p:sp>
      <p:sp>
        <p:nvSpPr>
          <p:cNvPr id="1564710" name="AutoShape 38"/>
          <p:cNvSpPr>
            <a:spLocks noChangeArrowheads="1"/>
          </p:cNvSpPr>
          <p:nvPr/>
        </p:nvSpPr>
        <p:spPr bwMode="auto">
          <a:xfrm>
            <a:off x="8382000" y="2971800"/>
            <a:ext cx="685800" cy="609600"/>
          </a:xfrm>
          <a:prstGeom prst="wedgeRoundRectCallout">
            <a:avLst>
              <a:gd name="adj1" fmla="val -129861"/>
              <a:gd name="adj2" fmla="val 53125"/>
              <a:gd name="adj3" fmla="val 16667"/>
            </a:avLst>
          </a:prstGeom>
          <a:solidFill>
            <a:srgbClr val="0033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eaLnBrk="0" hangingPunct="0"/>
            <a:endParaRPr kumimoji="1" lang="zh-CN" altLang="zh-CN" sz="4800" b="0" i="1">
              <a:solidFill>
                <a:srgbClr val="99FFFF"/>
              </a:solidFill>
              <a:latin typeface="Times New Roman" pitchFamily="18" charset="0"/>
              <a:ea typeface="宋体" charset="-122"/>
            </a:endParaRPr>
          </a:p>
        </p:txBody>
      </p:sp>
      <p:sp>
        <p:nvSpPr>
          <p:cNvPr id="1564711" name="Text Box 39"/>
          <p:cNvSpPr txBox="1">
            <a:spLocks noChangeArrowheads="1"/>
          </p:cNvSpPr>
          <p:nvPr/>
        </p:nvSpPr>
        <p:spPr bwMode="auto">
          <a:xfrm>
            <a:off x="8316913" y="3068638"/>
            <a:ext cx="1082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1800" b="0">
                <a:solidFill>
                  <a:schemeClr val="bg1"/>
                </a:solidFill>
                <a:ea typeface="华文行楷" pitchFamily="2" charset="-122"/>
              </a:rPr>
              <a:t>打印机</a:t>
            </a:r>
          </a:p>
        </p:txBody>
      </p:sp>
      <p:sp>
        <p:nvSpPr>
          <p:cNvPr id="1564712" name="AutoShape 40"/>
          <p:cNvSpPr>
            <a:spLocks noChangeArrowheads="1"/>
          </p:cNvSpPr>
          <p:nvPr/>
        </p:nvSpPr>
        <p:spPr bwMode="auto">
          <a:xfrm>
            <a:off x="8382000" y="3810000"/>
            <a:ext cx="685800" cy="609600"/>
          </a:xfrm>
          <a:prstGeom prst="wedgeRoundRectCallout">
            <a:avLst>
              <a:gd name="adj1" fmla="val -129861"/>
              <a:gd name="adj2" fmla="val 4167"/>
              <a:gd name="adj3" fmla="val 16667"/>
            </a:avLst>
          </a:prstGeom>
          <a:solidFill>
            <a:srgbClr val="0033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eaLnBrk="0" hangingPunct="0"/>
            <a:endParaRPr kumimoji="1" lang="zh-CN" altLang="zh-CN" sz="4800" b="0" i="1">
              <a:solidFill>
                <a:srgbClr val="99FFFF"/>
              </a:solidFill>
              <a:latin typeface="Times New Roman" pitchFamily="18" charset="0"/>
              <a:ea typeface="宋体" charset="-122"/>
            </a:endParaRPr>
          </a:p>
        </p:txBody>
      </p:sp>
      <p:sp>
        <p:nvSpPr>
          <p:cNvPr id="1564713" name="Text Box 41"/>
          <p:cNvSpPr txBox="1">
            <a:spLocks noChangeArrowheads="1"/>
          </p:cNvSpPr>
          <p:nvPr/>
        </p:nvSpPr>
        <p:spPr bwMode="auto">
          <a:xfrm>
            <a:off x="8316913" y="3933825"/>
            <a:ext cx="1009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1800" b="0">
                <a:solidFill>
                  <a:schemeClr val="bg1"/>
                </a:solidFill>
                <a:ea typeface="华文行楷" pitchFamily="2" charset="-122"/>
              </a:rPr>
              <a:t>绘图仪</a:t>
            </a:r>
          </a:p>
        </p:txBody>
      </p:sp>
      <p:sp>
        <p:nvSpPr>
          <p:cNvPr id="1564714" name="AutoShape 42"/>
          <p:cNvSpPr>
            <a:spLocks noChangeArrowheads="1"/>
          </p:cNvSpPr>
          <p:nvPr/>
        </p:nvSpPr>
        <p:spPr bwMode="auto">
          <a:xfrm>
            <a:off x="8382000" y="4724400"/>
            <a:ext cx="685800" cy="609600"/>
          </a:xfrm>
          <a:prstGeom prst="wedgeRoundRectCallout">
            <a:avLst>
              <a:gd name="adj1" fmla="val -132407"/>
              <a:gd name="adj2" fmla="val -91407"/>
              <a:gd name="adj3" fmla="val 16667"/>
            </a:avLst>
          </a:prstGeom>
          <a:solidFill>
            <a:srgbClr val="0033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eaLnBrk="0" hangingPunct="0"/>
            <a:endParaRPr kumimoji="1" lang="zh-CN" altLang="zh-CN" sz="4800" b="0" i="1">
              <a:solidFill>
                <a:srgbClr val="99FFFF"/>
              </a:solidFill>
              <a:latin typeface="Times New Roman" pitchFamily="18" charset="0"/>
              <a:ea typeface="宋体" charset="-122"/>
            </a:endParaRPr>
          </a:p>
        </p:txBody>
      </p:sp>
      <p:sp>
        <p:nvSpPr>
          <p:cNvPr id="1564715" name="Text Box 43"/>
          <p:cNvSpPr txBox="1">
            <a:spLocks noChangeArrowheads="1"/>
          </p:cNvSpPr>
          <p:nvPr/>
        </p:nvSpPr>
        <p:spPr bwMode="auto">
          <a:xfrm>
            <a:off x="8458200" y="4868863"/>
            <a:ext cx="68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1800" b="0">
                <a:solidFill>
                  <a:schemeClr val="bg1"/>
                </a:solidFill>
                <a:ea typeface="华文行楷" pitchFamily="2" charset="-122"/>
              </a:rPr>
              <a:t>音箱</a:t>
            </a:r>
          </a:p>
        </p:txBody>
      </p:sp>
      <p:grpSp>
        <p:nvGrpSpPr>
          <p:cNvPr id="1564716" name="Group 44"/>
          <p:cNvGrpSpPr>
            <a:grpSpLocks/>
          </p:cNvGrpSpPr>
          <p:nvPr/>
        </p:nvGrpSpPr>
        <p:grpSpPr bwMode="auto">
          <a:xfrm>
            <a:off x="4716463" y="5734050"/>
            <a:ext cx="990600" cy="914400"/>
            <a:chOff x="2976" y="3744"/>
            <a:chExt cx="624" cy="576"/>
          </a:xfrm>
        </p:grpSpPr>
        <p:sp>
          <p:nvSpPr>
            <p:cNvPr id="1564717" name="Rectangle 45"/>
            <p:cNvSpPr>
              <a:spLocks noChangeArrowheads="1"/>
            </p:cNvSpPr>
            <p:nvPr/>
          </p:nvSpPr>
          <p:spPr bwMode="auto">
            <a:xfrm>
              <a:off x="2976" y="3744"/>
              <a:ext cx="624" cy="576"/>
            </a:xfrm>
            <a:prstGeom prst="rect">
              <a:avLst/>
            </a:prstGeom>
            <a:solidFill>
              <a:srgbClr val="6666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4718" name="Rectangle 46"/>
            <p:cNvSpPr>
              <a:spLocks noChangeArrowheads="1"/>
            </p:cNvSpPr>
            <p:nvPr/>
          </p:nvSpPr>
          <p:spPr bwMode="auto">
            <a:xfrm>
              <a:off x="3120" y="4128"/>
              <a:ext cx="384" cy="192"/>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4719" name="Rectangle 47"/>
            <p:cNvSpPr>
              <a:spLocks noChangeArrowheads="1"/>
            </p:cNvSpPr>
            <p:nvPr/>
          </p:nvSpPr>
          <p:spPr bwMode="auto">
            <a:xfrm>
              <a:off x="3360" y="4176"/>
              <a:ext cx="48" cy="144"/>
            </a:xfrm>
            <a:prstGeom prst="rect">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4720" name="Rectangle 48"/>
            <p:cNvSpPr>
              <a:spLocks noChangeArrowheads="1"/>
            </p:cNvSpPr>
            <p:nvPr/>
          </p:nvSpPr>
          <p:spPr bwMode="auto">
            <a:xfrm>
              <a:off x="3120" y="3744"/>
              <a:ext cx="384" cy="288"/>
            </a:xfrm>
            <a:prstGeom prst="rect">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564721" name="Text Box 49"/>
          <p:cNvSpPr txBox="1">
            <a:spLocks noChangeArrowheads="1"/>
          </p:cNvSpPr>
          <p:nvPr/>
        </p:nvSpPr>
        <p:spPr bwMode="auto">
          <a:xfrm>
            <a:off x="395288" y="5300663"/>
            <a:ext cx="5486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en-US" altLang="zh-CN" sz="1800">
                <a:solidFill>
                  <a:srgbClr val="99FFFF"/>
                </a:solidFill>
              </a:rPr>
              <a:t>   </a:t>
            </a:r>
            <a:r>
              <a:rPr kumimoji="1" lang="zh-CN" altLang="en-US" sz="1800">
                <a:solidFill>
                  <a:srgbClr val="0033CC"/>
                </a:solidFill>
                <a:latin typeface="华文楷体" pitchFamily="2" charset="-122"/>
                <a:ea typeface="华文楷体" pitchFamily="2" charset="-122"/>
              </a:rPr>
              <a:t>优盘         硬盘          磁带           光盘              软盘</a:t>
            </a:r>
            <a:endParaRPr kumimoji="1" lang="zh-CN" altLang="en-US" sz="4800" i="1">
              <a:solidFill>
                <a:srgbClr val="0033CC"/>
              </a:solidFill>
              <a:latin typeface="华文楷体" pitchFamily="2" charset="-122"/>
              <a:ea typeface="华文楷体" pitchFamily="2" charset="-122"/>
            </a:endParaRPr>
          </a:p>
        </p:txBody>
      </p:sp>
      <p:grpSp>
        <p:nvGrpSpPr>
          <p:cNvPr id="1564722" name="Group 50"/>
          <p:cNvGrpSpPr>
            <a:grpSpLocks/>
          </p:cNvGrpSpPr>
          <p:nvPr/>
        </p:nvGrpSpPr>
        <p:grpSpPr bwMode="auto">
          <a:xfrm>
            <a:off x="2514600" y="6248400"/>
            <a:ext cx="838200" cy="381000"/>
            <a:chOff x="1584" y="3936"/>
            <a:chExt cx="528" cy="240"/>
          </a:xfrm>
        </p:grpSpPr>
        <p:sp>
          <p:nvSpPr>
            <p:cNvPr id="1564723" name="AutoShape 51"/>
            <p:cNvSpPr>
              <a:spLocks noChangeArrowheads="1"/>
            </p:cNvSpPr>
            <p:nvPr/>
          </p:nvSpPr>
          <p:spPr bwMode="auto">
            <a:xfrm>
              <a:off x="1584" y="3936"/>
              <a:ext cx="528" cy="240"/>
            </a:xfrm>
            <a:prstGeom prst="can">
              <a:avLst>
                <a:gd name="adj" fmla="val 50000"/>
              </a:avLst>
            </a:prstGeom>
            <a:solidFill>
              <a:schemeClr val="bg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4724" name="Oval 52"/>
            <p:cNvSpPr>
              <a:spLocks noChangeArrowheads="1"/>
            </p:cNvSpPr>
            <p:nvPr/>
          </p:nvSpPr>
          <p:spPr bwMode="auto">
            <a:xfrm>
              <a:off x="1824" y="3984"/>
              <a:ext cx="48" cy="48"/>
            </a:xfrm>
            <a:prstGeom prst="ellipse">
              <a:avLst/>
            </a:prstGeom>
            <a:solidFill>
              <a:schemeClr val="bg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564726" name="Group 54"/>
          <p:cNvGrpSpPr>
            <a:grpSpLocks/>
          </p:cNvGrpSpPr>
          <p:nvPr/>
        </p:nvGrpSpPr>
        <p:grpSpPr bwMode="auto">
          <a:xfrm>
            <a:off x="684213" y="5805488"/>
            <a:ext cx="431800" cy="936625"/>
            <a:chOff x="431" y="3702"/>
            <a:chExt cx="272" cy="590"/>
          </a:xfrm>
        </p:grpSpPr>
        <p:sp>
          <p:nvSpPr>
            <p:cNvPr id="1564727" name="Oval 55"/>
            <p:cNvSpPr>
              <a:spLocks noChangeArrowheads="1"/>
            </p:cNvSpPr>
            <p:nvPr/>
          </p:nvSpPr>
          <p:spPr bwMode="auto">
            <a:xfrm>
              <a:off x="431" y="3748"/>
              <a:ext cx="272" cy="408"/>
            </a:xfrm>
            <a:prstGeom prst="ellipse">
              <a:avLst/>
            </a:prstGeom>
            <a:gradFill rotWithShape="1">
              <a:gsLst>
                <a:gs pos="0">
                  <a:srgbClr val="FFFFFF"/>
                </a:gs>
                <a:gs pos="100000">
                  <a:srgbClr val="FFFFFF">
                    <a:gamma/>
                    <a:shade val="46275"/>
                    <a:invGamma/>
                  </a:srgbClr>
                </a:gs>
              </a:gsLst>
              <a:path path="shape">
                <a:fillToRect l="50000" t="50000" r="50000" b="50000"/>
              </a:path>
            </a:gradFill>
            <a:ln w="9525" algn="ctr">
              <a:solidFill>
                <a:schemeClr val="tx1"/>
              </a:solidFill>
              <a:round/>
              <a:headEnd type="none" w="sm" len="sm"/>
              <a:tailEnd type="none" w="sm" len="sm"/>
            </a:ln>
            <a:effectLst/>
            <a:extLs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wrap="none" anchor="ctr"/>
            <a:lstStyle/>
            <a:p>
              <a:endParaRPr lang="zh-CN" altLang="en-US"/>
            </a:p>
          </p:txBody>
        </p:sp>
        <p:sp>
          <p:nvSpPr>
            <p:cNvPr id="1564728" name="Rectangle 56"/>
            <p:cNvSpPr>
              <a:spLocks noChangeArrowheads="1"/>
            </p:cNvSpPr>
            <p:nvPr/>
          </p:nvSpPr>
          <p:spPr bwMode="auto">
            <a:xfrm>
              <a:off x="476" y="3702"/>
              <a:ext cx="181" cy="91"/>
            </a:xfrm>
            <a:prstGeom prst="rect">
              <a:avLst/>
            </a:prstGeom>
            <a:gradFill rotWithShape="1">
              <a:gsLst>
                <a:gs pos="0">
                  <a:srgbClr val="DCDBF9">
                    <a:gamma/>
                    <a:shade val="46275"/>
                    <a:invGamma/>
                  </a:srgbClr>
                </a:gs>
                <a:gs pos="100000">
                  <a:srgbClr val="DCDBF9"/>
                </a:gs>
              </a:gsLst>
              <a:lin ang="5400000" scaled="1"/>
            </a:gradFill>
            <a:ln w="9525"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wrap="none" anchor="ctr"/>
            <a:lstStyle/>
            <a:p>
              <a:endParaRPr lang="zh-CN" altLang="en-US"/>
            </a:p>
          </p:txBody>
        </p:sp>
        <p:sp>
          <p:nvSpPr>
            <p:cNvPr id="1564729" name="Rectangle 57"/>
            <p:cNvSpPr>
              <a:spLocks noChangeArrowheads="1"/>
            </p:cNvSpPr>
            <p:nvPr/>
          </p:nvSpPr>
          <p:spPr bwMode="auto">
            <a:xfrm>
              <a:off x="476" y="4065"/>
              <a:ext cx="181" cy="227"/>
            </a:xfrm>
            <a:prstGeom prst="rect">
              <a:avLst/>
            </a:prstGeom>
            <a:gradFill rotWithShape="1">
              <a:gsLst>
                <a:gs pos="0">
                  <a:srgbClr val="DCDBF9"/>
                </a:gs>
                <a:gs pos="100000">
                  <a:srgbClr val="DCDBF9">
                    <a:gamma/>
                    <a:shade val="46275"/>
                    <a:invGamma/>
                  </a:srgbClr>
                </a:gs>
              </a:gsLst>
              <a:lin ang="5400000" scaled="1"/>
            </a:gradFill>
            <a:ln w="9525"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wrap="none" anchor="ctr"/>
            <a:lstStyle/>
            <a:p>
              <a:endParaRPr lang="zh-CN" altLang="en-US"/>
            </a:p>
          </p:txBody>
        </p:sp>
        <p:sp>
          <p:nvSpPr>
            <p:cNvPr id="1564730" name="Oval 58"/>
            <p:cNvSpPr>
              <a:spLocks noChangeArrowheads="1"/>
            </p:cNvSpPr>
            <p:nvPr/>
          </p:nvSpPr>
          <p:spPr bwMode="auto">
            <a:xfrm>
              <a:off x="521" y="3838"/>
              <a:ext cx="91" cy="136"/>
            </a:xfrm>
            <a:prstGeom prst="ellipse">
              <a:avLst/>
            </a:prstGeom>
            <a:gradFill rotWithShape="1">
              <a:gsLst>
                <a:gs pos="0">
                  <a:srgbClr val="2A4AEA"/>
                </a:gs>
                <a:gs pos="100000">
                  <a:srgbClr val="2A4AEA">
                    <a:gamma/>
                    <a:shade val="46275"/>
                    <a:invGamma/>
                  </a:srgbClr>
                </a:gs>
              </a:gsLst>
              <a:path path="shape">
                <a:fillToRect l="50000" t="50000" r="50000" b="50000"/>
              </a:path>
            </a:gradFill>
            <a:ln w="9525" algn="ctr">
              <a:solidFill>
                <a:schemeClr val="tx1"/>
              </a:solidFill>
              <a:round/>
              <a:headEnd type="none" w="sm" len="sm"/>
              <a:tailEnd type="none" w="sm" len="sm"/>
            </a:ln>
            <a:effectLst/>
            <a:extLs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wrap="none" anchor="ctr"/>
            <a:lstStyle/>
            <a:p>
              <a:endParaRPr lang="zh-CN" altLang="en-US"/>
            </a:p>
          </p:txBody>
        </p:sp>
      </p:grpSp>
      <p:grpSp>
        <p:nvGrpSpPr>
          <p:cNvPr id="1564731" name="Group 59"/>
          <p:cNvGrpSpPr>
            <a:grpSpLocks/>
          </p:cNvGrpSpPr>
          <p:nvPr/>
        </p:nvGrpSpPr>
        <p:grpSpPr bwMode="auto">
          <a:xfrm>
            <a:off x="3492500" y="5734050"/>
            <a:ext cx="990600" cy="1000125"/>
            <a:chOff x="2165" y="3696"/>
            <a:chExt cx="624" cy="630"/>
          </a:xfrm>
        </p:grpSpPr>
        <p:grpSp>
          <p:nvGrpSpPr>
            <p:cNvPr id="1564732" name="Group 60"/>
            <p:cNvGrpSpPr>
              <a:grpSpLocks/>
            </p:cNvGrpSpPr>
            <p:nvPr/>
          </p:nvGrpSpPr>
          <p:grpSpPr bwMode="auto">
            <a:xfrm>
              <a:off x="2165" y="3702"/>
              <a:ext cx="624" cy="624"/>
              <a:chOff x="2160" y="3696"/>
              <a:chExt cx="624" cy="624"/>
            </a:xfrm>
          </p:grpSpPr>
          <p:sp>
            <p:nvSpPr>
              <p:cNvPr id="1564733" name="Oval 61"/>
              <p:cNvSpPr>
                <a:spLocks noChangeArrowheads="1"/>
              </p:cNvSpPr>
              <p:nvPr/>
            </p:nvSpPr>
            <p:spPr bwMode="auto">
              <a:xfrm>
                <a:off x="2160" y="3696"/>
                <a:ext cx="624" cy="624"/>
              </a:xfrm>
              <a:prstGeom prst="ellipse">
                <a:avLst/>
              </a:prstGeom>
              <a:gradFill rotWithShape="1">
                <a:gsLst>
                  <a:gs pos="0">
                    <a:srgbClr val="FFFFFF">
                      <a:gamma/>
                      <a:shade val="46275"/>
                      <a:invGamma/>
                    </a:srgbClr>
                  </a:gs>
                  <a:gs pos="100000">
                    <a:srgbClr val="FFFFFF"/>
                  </a:gs>
                </a:gsLst>
                <a:path path="shape">
                  <a:fillToRect l="50000" t="50000" r="50000" b="50000"/>
                </a:path>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4734" name="Oval 62"/>
              <p:cNvSpPr>
                <a:spLocks noChangeArrowheads="1"/>
              </p:cNvSpPr>
              <p:nvPr/>
            </p:nvSpPr>
            <p:spPr bwMode="auto">
              <a:xfrm>
                <a:off x="2400" y="3936"/>
                <a:ext cx="144" cy="144"/>
              </a:xfrm>
              <a:prstGeom prst="ellipse">
                <a:avLst/>
              </a:prstGeom>
              <a:gradFill rotWithShape="1">
                <a:gsLst>
                  <a:gs pos="0">
                    <a:srgbClr val="FFFFFF">
                      <a:gamma/>
                      <a:shade val="46275"/>
                      <a:invGamma/>
                    </a:srgbClr>
                  </a:gs>
                  <a:gs pos="100000">
                    <a:srgbClr val="FFFFFF"/>
                  </a:gs>
                </a:gsLst>
                <a:path path="shape">
                  <a:fillToRect l="50000" t="50000" r="50000" b="50000"/>
                </a:path>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4735" name="Line 63"/>
              <p:cNvSpPr>
                <a:spLocks noChangeShapeType="1"/>
              </p:cNvSpPr>
              <p:nvPr/>
            </p:nvSpPr>
            <p:spPr bwMode="auto">
              <a:xfrm>
                <a:off x="2448" y="3696"/>
                <a:ext cx="48" cy="240"/>
              </a:xfrm>
              <a:prstGeom prst="line">
                <a:avLst/>
              </a:prstGeom>
              <a:noFill/>
              <a:ln w="12700">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4736" name="Line 64"/>
              <p:cNvSpPr>
                <a:spLocks noChangeShapeType="1"/>
              </p:cNvSpPr>
              <p:nvPr/>
            </p:nvSpPr>
            <p:spPr bwMode="auto">
              <a:xfrm flipH="1">
                <a:off x="2496" y="3696"/>
                <a:ext cx="48" cy="240"/>
              </a:xfrm>
              <a:prstGeom prst="line">
                <a:avLst/>
              </a:prstGeom>
              <a:noFill/>
              <a:ln w="12700">
                <a:solidFill>
                  <a:schemeClr val="accent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564737" name="Line 65"/>
            <p:cNvSpPr>
              <a:spLocks noChangeShapeType="1"/>
            </p:cNvSpPr>
            <p:nvPr/>
          </p:nvSpPr>
          <p:spPr bwMode="auto">
            <a:xfrm flipH="1">
              <a:off x="2496" y="3696"/>
              <a:ext cx="0" cy="240"/>
            </a:xfrm>
            <a:prstGeom prst="line">
              <a:avLst/>
            </a:prstGeom>
            <a:noFill/>
            <a:ln w="12700">
              <a:solidFill>
                <a:schemeClr val="accent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564738" name="AutoShape 66"/>
          <p:cNvSpPr>
            <a:spLocks noChangeArrowheads="1"/>
          </p:cNvSpPr>
          <p:nvPr/>
        </p:nvSpPr>
        <p:spPr bwMode="auto">
          <a:xfrm>
            <a:off x="3429000" y="4868863"/>
            <a:ext cx="1066800" cy="288925"/>
          </a:xfrm>
          <a:prstGeom prst="upDownArrow">
            <a:avLst>
              <a:gd name="adj1" fmla="val 50000"/>
              <a:gd name="adj2" fmla="val 20000"/>
            </a:avLst>
          </a:prstGeom>
          <a:solidFill>
            <a:srgbClr val="777777"/>
          </a:solidFill>
          <a:ln w="12700">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777777"/>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flatTx/>
          </a:bodyPr>
          <a:lstStyle/>
          <a:p>
            <a:endParaRPr lang="zh-CN" altLang="en-US"/>
          </a:p>
        </p:txBody>
      </p:sp>
      <p:grpSp>
        <p:nvGrpSpPr>
          <p:cNvPr id="1564739" name="Group 67"/>
          <p:cNvGrpSpPr>
            <a:grpSpLocks/>
          </p:cNvGrpSpPr>
          <p:nvPr/>
        </p:nvGrpSpPr>
        <p:grpSpPr bwMode="auto">
          <a:xfrm>
            <a:off x="2555875" y="3500438"/>
            <a:ext cx="2514600" cy="1066800"/>
            <a:chOff x="1610" y="2205"/>
            <a:chExt cx="1584" cy="672"/>
          </a:xfrm>
        </p:grpSpPr>
        <p:sp>
          <p:nvSpPr>
            <p:cNvPr id="1564740" name="AutoShape 68"/>
            <p:cNvSpPr>
              <a:spLocks noChangeArrowheads="1"/>
            </p:cNvSpPr>
            <p:nvPr/>
          </p:nvSpPr>
          <p:spPr bwMode="auto">
            <a:xfrm>
              <a:off x="1610" y="2205"/>
              <a:ext cx="1584" cy="672"/>
            </a:xfrm>
            <a:prstGeom prst="bevel">
              <a:avLst>
                <a:gd name="adj" fmla="val 12500"/>
              </a:avLst>
            </a:prstGeom>
            <a:solidFill>
              <a:schemeClr val="tx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4741" name="Text Box 69"/>
            <p:cNvSpPr txBox="1">
              <a:spLocks noChangeArrowheads="1"/>
            </p:cNvSpPr>
            <p:nvPr/>
          </p:nvSpPr>
          <p:spPr bwMode="auto">
            <a:xfrm>
              <a:off x="1837" y="2296"/>
              <a:ext cx="1056"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en-US" altLang="zh-CN" sz="4800">
                  <a:solidFill>
                    <a:schemeClr val="accent1"/>
                  </a:solidFill>
                  <a:effectLst>
                    <a:outerShdw blurRad="38100" dist="38100" dir="2700000" algn="tl">
                      <a:srgbClr val="C0C0C0"/>
                    </a:outerShdw>
                  </a:effectLst>
                </a:rPr>
                <a:t>RAM</a:t>
              </a:r>
              <a:endParaRPr kumimoji="1" lang="en-US" altLang="zh-CN" sz="4800" b="0" i="1">
                <a:solidFill>
                  <a:schemeClr val="accent1"/>
                </a:solidFill>
              </a:endParaRPr>
            </a:p>
          </p:txBody>
        </p:sp>
      </p:grpSp>
      <p:sp>
        <p:nvSpPr>
          <p:cNvPr id="1564742" name="Rectangle 70"/>
          <p:cNvSpPr>
            <a:spLocks noGrp="1" noChangeArrowheads="1"/>
          </p:cNvSpPr>
          <p:nvPr>
            <p:ph type="title"/>
          </p:nvPr>
        </p:nvSpPr>
        <p:spPr/>
        <p:txBody>
          <a:bodyPr/>
          <a:lstStyle/>
          <a:p>
            <a:r>
              <a:rPr lang="zh-CN" altLang="en-US" sz="3600" b="0">
                <a:effectLst>
                  <a:outerShdw blurRad="38100" dist="38100" dir="2700000" algn="tl">
                    <a:srgbClr val="C0C0C0"/>
                  </a:outerShdw>
                </a:effectLst>
                <a:latin typeface="华文琥珀" pitchFamily="2" charset="-122"/>
              </a:rPr>
              <a:t>计算机硬件组成</a:t>
            </a:r>
          </a:p>
        </p:txBody>
      </p:sp>
      <p:sp>
        <p:nvSpPr>
          <p:cNvPr id="1564743" name="AutoShape 71"/>
          <p:cNvSpPr>
            <a:spLocks noChangeArrowheads="1"/>
          </p:cNvSpPr>
          <p:nvPr/>
        </p:nvSpPr>
        <p:spPr bwMode="auto">
          <a:xfrm>
            <a:off x="8316913" y="2060575"/>
            <a:ext cx="827087" cy="504825"/>
          </a:xfrm>
          <a:prstGeom prst="wedgeRoundRectCallout">
            <a:avLst>
              <a:gd name="adj1" fmla="val -125926"/>
              <a:gd name="adj2" fmla="val 108074"/>
              <a:gd name="adj3" fmla="val 16667"/>
            </a:avLst>
          </a:prstGeom>
          <a:solidFill>
            <a:srgbClr val="0033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eaLnBrk="0" hangingPunct="0">
              <a:lnSpc>
                <a:spcPts val="0"/>
              </a:lnSpc>
            </a:pPr>
            <a:r>
              <a:rPr kumimoji="1" lang="zh-CN" altLang="en-US" b="0" dirty="0">
                <a:solidFill>
                  <a:schemeClr val="bg1"/>
                </a:solidFill>
                <a:latin typeface="Times New Roman" pitchFamily="18" charset="0"/>
                <a:ea typeface="华文行楷" pitchFamily="2" charset="-122"/>
              </a:rPr>
              <a:t>显示器</a:t>
            </a:r>
          </a:p>
        </p:txBody>
      </p:sp>
      <p:grpSp>
        <p:nvGrpSpPr>
          <p:cNvPr id="1564745" name="Group 73"/>
          <p:cNvGrpSpPr>
            <a:grpSpLocks/>
          </p:cNvGrpSpPr>
          <p:nvPr/>
        </p:nvGrpSpPr>
        <p:grpSpPr bwMode="auto">
          <a:xfrm>
            <a:off x="1476375" y="5805488"/>
            <a:ext cx="914400" cy="914400"/>
            <a:chOff x="930" y="3657"/>
            <a:chExt cx="576" cy="576"/>
          </a:xfrm>
        </p:grpSpPr>
        <p:sp>
          <p:nvSpPr>
            <p:cNvPr id="1564689" name="AutoShape 17"/>
            <p:cNvSpPr>
              <a:spLocks noChangeArrowheads="1"/>
            </p:cNvSpPr>
            <p:nvPr/>
          </p:nvSpPr>
          <p:spPr bwMode="auto">
            <a:xfrm>
              <a:off x="930" y="3657"/>
              <a:ext cx="576" cy="576"/>
            </a:xfrm>
            <a:prstGeom prst="flowChartMagneticDisk">
              <a:avLst/>
            </a:prstGeom>
            <a:gradFill rotWithShape="1">
              <a:gsLst>
                <a:gs pos="0">
                  <a:srgbClr val="777777">
                    <a:gamma/>
                    <a:shade val="46275"/>
                    <a:invGamma/>
                  </a:srgbClr>
                </a:gs>
                <a:gs pos="50000">
                  <a:srgbClr val="777777"/>
                </a:gs>
                <a:gs pos="100000">
                  <a:srgbClr val="777777">
                    <a:gamma/>
                    <a:shade val="46275"/>
                    <a:invGamma/>
                  </a:srgb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4744" name="Oval 72"/>
            <p:cNvSpPr>
              <a:spLocks noChangeArrowheads="1"/>
            </p:cNvSpPr>
            <p:nvPr/>
          </p:nvSpPr>
          <p:spPr bwMode="auto">
            <a:xfrm>
              <a:off x="1156" y="3748"/>
              <a:ext cx="136" cy="45"/>
            </a:xfrm>
            <a:prstGeom prst="ellipse">
              <a:avLst/>
            </a:prstGeom>
            <a:solidFill>
              <a:schemeClr val="bg2"/>
            </a:solidFill>
            <a:ln w="9525" algn="ctr">
              <a:solidFill>
                <a:schemeClr val="tx1"/>
              </a:solidFill>
              <a:round/>
              <a:headEnd/>
              <a:tailEnd/>
            </a:ln>
            <a:effectLst/>
            <a:extLs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wrap="none" anchor="ctr"/>
            <a:lstStyle/>
            <a:p>
              <a:endParaRPr lang="zh-CN" altLang="en-US"/>
            </a:p>
          </p:txBody>
        </p:sp>
      </p:grpSp>
    </p:spTree>
    <p:extLst>
      <p:ext uri="{BB962C8B-B14F-4D97-AF65-F5344CB8AC3E}">
        <p14:creationId xmlns:p14="http://schemas.microsoft.com/office/powerpoint/2010/main" val="294991454"/>
      </p:ext>
    </p:extLst>
  </p:cSld>
  <p:clrMapOvr>
    <a:masterClrMapping/>
  </p:clrMapOvr>
  <mc:AlternateContent xmlns:mc="http://schemas.openxmlformats.org/markup-compatibility/2006" xmlns:p14="http://schemas.microsoft.com/office/powerpoint/2010/main">
    <mc:Choice Requires="p14">
      <p:transition spd="slow" p14:dur="2000" advTm="1000">
        <p14:ferris dir="l"/>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64681"/>
                                        </p:tgtEl>
                                        <p:attrNameLst>
                                          <p:attrName>style.visibility</p:attrName>
                                        </p:attrNameLst>
                                      </p:cBhvr>
                                      <p:to>
                                        <p:strVal val="visible"/>
                                      </p:to>
                                    </p:set>
                                    <p:anim calcmode="lin" valueType="num">
                                      <p:cBhvr additive="base">
                                        <p:cTn id="7" dur="500" fill="hold"/>
                                        <p:tgtEl>
                                          <p:spTgt spid="1564681"/>
                                        </p:tgtEl>
                                        <p:attrNameLst>
                                          <p:attrName>ppt_x</p:attrName>
                                        </p:attrNameLst>
                                      </p:cBhvr>
                                      <p:tavLst>
                                        <p:tav tm="0">
                                          <p:val>
                                            <p:strVal val="#ppt_x"/>
                                          </p:val>
                                        </p:tav>
                                        <p:tav tm="100000">
                                          <p:val>
                                            <p:strVal val="#ppt_x"/>
                                          </p:val>
                                        </p:tav>
                                      </p:tavLst>
                                    </p:anim>
                                    <p:anim calcmode="lin" valueType="num">
                                      <p:cBhvr additive="base">
                                        <p:cTn id="8" dur="500" fill="hold"/>
                                        <p:tgtEl>
                                          <p:spTgt spid="156468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64679"/>
                                        </p:tgtEl>
                                        <p:attrNameLst>
                                          <p:attrName>style.visibility</p:attrName>
                                        </p:attrNameLst>
                                      </p:cBhvr>
                                      <p:to>
                                        <p:strVal val="visible"/>
                                      </p:to>
                                    </p:set>
                                    <p:anim calcmode="lin" valueType="num">
                                      <p:cBhvr additive="base">
                                        <p:cTn id="11" dur="500" fill="hold"/>
                                        <p:tgtEl>
                                          <p:spTgt spid="1564679"/>
                                        </p:tgtEl>
                                        <p:attrNameLst>
                                          <p:attrName>ppt_x</p:attrName>
                                        </p:attrNameLst>
                                      </p:cBhvr>
                                      <p:tavLst>
                                        <p:tav tm="0">
                                          <p:val>
                                            <p:strVal val="#ppt_x"/>
                                          </p:val>
                                        </p:tav>
                                        <p:tav tm="100000">
                                          <p:val>
                                            <p:strVal val="#ppt_x"/>
                                          </p:val>
                                        </p:tav>
                                      </p:tavLst>
                                    </p:anim>
                                    <p:anim calcmode="lin" valueType="num">
                                      <p:cBhvr additive="base">
                                        <p:cTn id="12" dur="500" fill="hold"/>
                                        <p:tgtEl>
                                          <p:spTgt spid="1564679"/>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564684"/>
                                        </p:tgtEl>
                                        <p:attrNameLst>
                                          <p:attrName>style.visibility</p:attrName>
                                        </p:attrNameLst>
                                      </p:cBhvr>
                                      <p:to>
                                        <p:strVal val="visible"/>
                                      </p:to>
                                    </p:set>
                                    <p:anim calcmode="lin" valueType="num">
                                      <p:cBhvr additive="base">
                                        <p:cTn id="16" dur="500" fill="hold"/>
                                        <p:tgtEl>
                                          <p:spTgt spid="1564684"/>
                                        </p:tgtEl>
                                        <p:attrNameLst>
                                          <p:attrName>ppt_x</p:attrName>
                                        </p:attrNameLst>
                                      </p:cBhvr>
                                      <p:tavLst>
                                        <p:tav tm="0">
                                          <p:val>
                                            <p:strVal val="#ppt_x"/>
                                          </p:val>
                                        </p:tav>
                                        <p:tav tm="100000">
                                          <p:val>
                                            <p:strVal val="#ppt_x"/>
                                          </p:val>
                                        </p:tav>
                                      </p:tavLst>
                                    </p:anim>
                                    <p:anim calcmode="lin" valueType="num">
                                      <p:cBhvr additive="base">
                                        <p:cTn id="17" dur="500" fill="hold"/>
                                        <p:tgtEl>
                                          <p:spTgt spid="156468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564675"/>
                                        </p:tgtEl>
                                        <p:attrNameLst>
                                          <p:attrName>style.visibility</p:attrName>
                                        </p:attrNameLst>
                                      </p:cBhvr>
                                      <p:to>
                                        <p:strVal val="visible"/>
                                      </p:to>
                                    </p:set>
                                    <p:anim calcmode="lin" valueType="num">
                                      <p:cBhvr additive="base">
                                        <p:cTn id="20" dur="500" fill="hold"/>
                                        <p:tgtEl>
                                          <p:spTgt spid="1564675"/>
                                        </p:tgtEl>
                                        <p:attrNameLst>
                                          <p:attrName>ppt_x</p:attrName>
                                        </p:attrNameLst>
                                      </p:cBhvr>
                                      <p:tavLst>
                                        <p:tav tm="0">
                                          <p:val>
                                            <p:strVal val="#ppt_x"/>
                                          </p:val>
                                        </p:tav>
                                        <p:tav tm="100000">
                                          <p:val>
                                            <p:strVal val="#ppt_x"/>
                                          </p:val>
                                        </p:tav>
                                      </p:tavLst>
                                    </p:anim>
                                    <p:anim calcmode="lin" valueType="num">
                                      <p:cBhvr additive="base">
                                        <p:cTn id="21" dur="500" fill="hold"/>
                                        <p:tgtEl>
                                          <p:spTgt spid="1564675"/>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1000"/>
                            </p:stCondLst>
                            <p:childTnLst>
                              <p:par>
                                <p:cTn id="23" presetID="2" presetClass="entr" presetSubtype="4" fill="hold" nodeType="afterEffect">
                                  <p:stCondLst>
                                    <p:cond delay="0"/>
                                  </p:stCondLst>
                                  <p:childTnLst>
                                    <p:set>
                                      <p:cBhvr>
                                        <p:cTn id="24" dur="1" fill="hold">
                                          <p:stCondLst>
                                            <p:cond delay="0"/>
                                          </p:stCondLst>
                                        </p:cTn>
                                        <p:tgtEl>
                                          <p:spTgt spid="1564686"/>
                                        </p:tgtEl>
                                        <p:attrNameLst>
                                          <p:attrName>style.visibility</p:attrName>
                                        </p:attrNameLst>
                                      </p:cBhvr>
                                      <p:to>
                                        <p:strVal val="visible"/>
                                      </p:to>
                                    </p:set>
                                    <p:anim calcmode="lin" valueType="num">
                                      <p:cBhvr additive="base">
                                        <p:cTn id="25" dur="500" fill="hold"/>
                                        <p:tgtEl>
                                          <p:spTgt spid="1564686"/>
                                        </p:tgtEl>
                                        <p:attrNameLst>
                                          <p:attrName>ppt_x</p:attrName>
                                        </p:attrNameLst>
                                      </p:cBhvr>
                                      <p:tavLst>
                                        <p:tav tm="0">
                                          <p:val>
                                            <p:strVal val="#ppt_x"/>
                                          </p:val>
                                        </p:tav>
                                        <p:tav tm="100000">
                                          <p:val>
                                            <p:strVal val="#ppt_x"/>
                                          </p:val>
                                        </p:tav>
                                      </p:tavLst>
                                    </p:anim>
                                    <p:anim calcmode="lin" valueType="num">
                                      <p:cBhvr additive="base">
                                        <p:cTn id="26" dur="500" fill="hold"/>
                                        <p:tgtEl>
                                          <p:spTgt spid="1564686"/>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1500"/>
                            </p:stCondLst>
                            <p:childTnLst>
                              <p:par>
                                <p:cTn id="28" presetID="2" presetClass="entr" presetSubtype="4" fill="hold" nodeType="afterEffect">
                                  <p:stCondLst>
                                    <p:cond delay="0"/>
                                  </p:stCondLst>
                                  <p:childTnLst>
                                    <p:set>
                                      <p:cBhvr>
                                        <p:cTn id="29" dur="1" fill="hold">
                                          <p:stCondLst>
                                            <p:cond delay="0"/>
                                          </p:stCondLst>
                                        </p:cTn>
                                        <p:tgtEl>
                                          <p:spTgt spid="1564739"/>
                                        </p:tgtEl>
                                        <p:attrNameLst>
                                          <p:attrName>style.visibility</p:attrName>
                                        </p:attrNameLst>
                                      </p:cBhvr>
                                      <p:to>
                                        <p:strVal val="visible"/>
                                      </p:to>
                                    </p:set>
                                    <p:anim calcmode="lin" valueType="num">
                                      <p:cBhvr additive="base">
                                        <p:cTn id="30" dur="500" fill="hold"/>
                                        <p:tgtEl>
                                          <p:spTgt spid="1564739"/>
                                        </p:tgtEl>
                                        <p:attrNameLst>
                                          <p:attrName>ppt_x</p:attrName>
                                        </p:attrNameLst>
                                      </p:cBhvr>
                                      <p:tavLst>
                                        <p:tav tm="0">
                                          <p:val>
                                            <p:strVal val="#ppt_x"/>
                                          </p:val>
                                        </p:tav>
                                        <p:tav tm="100000">
                                          <p:val>
                                            <p:strVal val="#ppt_x"/>
                                          </p:val>
                                        </p:tav>
                                      </p:tavLst>
                                    </p:anim>
                                    <p:anim calcmode="lin" valueType="num">
                                      <p:cBhvr additive="base">
                                        <p:cTn id="31" dur="500" fill="hold"/>
                                        <p:tgtEl>
                                          <p:spTgt spid="1564739"/>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1564680"/>
                                        </p:tgtEl>
                                        <p:attrNameLst>
                                          <p:attrName>style.visibility</p:attrName>
                                        </p:attrNameLst>
                                      </p:cBhvr>
                                      <p:to>
                                        <p:strVal val="visible"/>
                                      </p:to>
                                    </p:set>
                                    <p:anim calcmode="lin" valueType="num">
                                      <p:cBhvr additive="base">
                                        <p:cTn id="35" dur="500" fill="hold"/>
                                        <p:tgtEl>
                                          <p:spTgt spid="1564680"/>
                                        </p:tgtEl>
                                        <p:attrNameLst>
                                          <p:attrName>ppt_x</p:attrName>
                                        </p:attrNameLst>
                                      </p:cBhvr>
                                      <p:tavLst>
                                        <p:tav tm="0">
                                          <p:val>
                                            <p:strVal val="#ppt_x"/>
                                          </p:val>
                                        </p:tav>
                                        <p:tav tm="100000">
                                          <p:val>
                                            <p:strVal val="#ppt_x"/>
                                          </p:val>
                                        </p:tav>
                                      </p:tavLst>
                                    </p:anim>
                                    <p:anim calcmode="lin" valueType="num">
                                      <p:cBhvr additive="base">
                                        <p:cTn id="36" dur="500" fill="hold"/>
                                        <p:tgtEl>
                                          <p:spTgt spid="1564680"/>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1564682"/>
                                        </p:tgtEl>
                                        <p:attrNameLst>
                                          <p:attrName>style.visibility</p:attrName>
                                        </p:attrNameLst>
                                      </p:cBhvr>
                                      <p:to>
                                        <p:strVal val="visible"/>
                                      </p:to>
                                    </p:set>
                                    <p:anim calcmode="lin" valueType="num">
                                      <p:cBhvr additive="base">
                                        <p:cTn id="40" dur="500" fill="hold"/>
                                        <p:tgtEl>
                                          <p:spTgt spid="1564682"/>
                                        </p:tgtEl>
                                        <p:attrNameLst>
                                          <p:attrName>ppt_x</p:attrName>
                                        </p:attrNameLst>
                                      </p:cBhvr>
                                      <p:tavLst>
                                        <p:tav tm="0">
                                          <p:val>
                                            <p:strVal val="#ppt_x"/>
                                          </p:val>
                                        </p:tav>
                                        <p:tav tm="100000">
                                          <p:val>
                                            <p:strVal val="#ppt_x"/>
                                          </p:val>
                                        </p:tav>
                                      </p:tavLst>
                                    </p:anim>
                                    <p:anim calcmode="lin" valueType="num">
                                      <p:cBhvr additive="base">
                                        <p:cTn id="41" dur="500" fill="hold"/>
                                        <p:tgtEl>
                                          <p:spTgt spid="156468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564676"/>
                                        </p:tgtEl>
                                        <p:attrNameLst>
                                          <p:attrName>style.visibility</p:attrName>
                                        </p:attrNameLst>
                                      </p:cBhvr>
                                      <p:to>
                                        <p:strVal val="visible"/>
                                      </p:to>
                                    </p:set>
                                    <p:anim calcmode="lin" valueType="num">
                                      <p:cBhvr additive="base">
                                        <p:cTn id="44" dur="500" fill="hold"/>
                                        <p:tgtEl>
                                          <p:spTgt spid="1564676"/>
                                        </p:tgtEl>
                                        <p:attrNameLst>
                                          <p:attrName>ppt_x</p:attrName>
                                        </p:attrNameLst>
                                      </p:cBhvr>
                                      <p:tavLst>
                                        <p:tav tm="0">
                                          <p:val>
                                            <p:strVal val="#ppt_x"/>
                                          </p:val>
                                        </p:tav>
                                        <p:tav tm="100000">
                                          <p:val>
                                            <p:strVal val="#ppt_x"/>
                                          </p:val>
                                        </p:tav>
                                      </p:tavLst>
                                    </p:anim>
                                    <p:anim calcmode="lin" valueType="num">
                                      <p:cBhvr additive="base">
                                        <p:cTn id="45" dur="500" fill="hold"/>
                                        <p:tgtEl>
                                          <p:spTgt spid="1564676"/>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1564683"/>
                                        </p:tgtEl>
                                        <p:attrNameLst>
                                          <p:attrName>style.visibility</p:attrName>
                                        </p:attrNameLst>
                                      </p:cBhvr>
                                      <p:to>
                                        <p:strVal val="visible"/>
                                      </p:to>
                                    </p:set>
                                    <p:anim calcmode="lin" valueType="num">
                                      <p:cBhvr additive="base">
                                        <p:cTn id="49" dur="500" fill="hold"/>
                                        <p:tgtEl>
                                          <p:spTgt spid="1564683"/>
                                        </p:tgtEl>
                                        <p:attrNameLst>
                                          <p:attrName>ppt_x</p:attrName>
                                        </p:attrNameLst>
                                      </p:cBhvr>
                                      <p:tavLst>
                                        <p:tav tm="0">
                                          <p:val>
                                            <p:strVal val="#ppt_x"/>
                                          </p:val>
                                        </p:tav>
                                        <p:tav tm="100000">
                                          <p:val>
                                            <p:strVal val="#ppt_x"/>
                                          </p:val>
                                        </p:tav>
                                      </p:tavLst>
                                    </p:anim>
                                    <p:anim calcmode="lin" valueType="num">
                                      <p:cBhvr additive="base">
                                        <p:cTn id="50" dur="500" fill="hold"/>
                                        <p:tgtEl>
                                          <p:spTgt spid="156468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64678"/>
                                        </p:tgtEl>
                                        <p:attrNameLst>
                                          <p:attrName>style.visibility</p:attrName>
                                        </p:attrNameLst>
                                      </p:cBhvr>
                                      <p:to>
                                        <p:strVal val="visible"/>
                                      </p:to>
                                    </p:set>
                                    <p:anim calcmode="lin" valueType="num">
                                      <p:cBhvr additive="base">
                                        <p:cTn id="53" dur="500" fill="hold"/>
                                        <p:tgtEl>
                                          <p:spTgt spid="1564678"/>
                                        </p:tgtEl>
                                        <p:attrNameLst>
                                          <p:attrName>ppt_x</p:attrName>
                                        </p:attrNameLst>
                                      </p:cBhvr>
                                      <p:tavLst>
                                        <p:tav tm="0">
                                          <p:val>
                                            <p:strVal val="#ppt_x"/>
                                          </p:val>
                                        </p:tav>
                                        <p:tav tm="100000">
                                          <p:val>
                                            <p:strVal val="#ppt_x"/>
                                          </p:val>
                                        </p:tav>
                                      </p:tavLst>
                                    </p:anim>
                                    <p:anim calcmode="lin" valueType="num">
                                      <p:cBhvr additive="base">
                                        <p:cTn id="54" dur="500" fill="hold"/>
                                        <p:tgtEl>
                                          <p:spTgt spid="156467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564677"/>
                                        </p:tgtEl>
                                        <p:attrNameLst>
                                          <p:attrName>style.visibility</p:attrName>
                                        </p:attrNameLst>
                                      </p:cBhvr>
                                      <p:to>
                                        <p:strVal val="visible"/>
                                      </p:to>
                                    </p:set>
                                    <p:anim calcmode="lin" valueType="num">
                                      <p:cBhvr additive="base">
                                        <p:cTn id="57" dur="500" fill="hold"/>
                                        <p:tgtEl>
                                          <p:spTgt spid="1564677"/>
                                        </p:tgtEl>
                                        <p:attrNameLst>
                                          <p:attrName>ppt_x</p:attrName>
                                        </p:attrNameLst>
                                      </p:cBhvr>
                                      <p:tavLst>
                                        <p:tav tm="0">
                                          <p:val>
                                            <p:strVal val="#ppt_x"/>
                                          </p:val>
                                        </p:tav>
                                        <p:tav tm="100000">
                                          <p:val>
                                            <p:strVal val="#ppt_x"/>
                                          </p:val>
                                        </p:tav>
                                      </p:tavLst>
                                    </p:anim>
                                    <p:anim calcmode="lin" valueType="num">
                                      <p:cBhvr additive="base">
                                        <p:cTn id="58" dur="500" fill="hold"/>
                                        <p:tgtEl>
                                          <p:spTgt spid="1564677"/>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3500"/>
                            </p:stCondLst>
                            <p:childTnLst>
                              <p:par>
                                <p:cTn id="60" presetID="3" presetClass="entr" presetSubtype="10" fill="hold" grpId="0" nodeType="afterEffect">
                                  <p:stCondLst>
                                    <p:cond delay="0"/>
                                  </p:stCondLst>
                                  <p:childTnLst>
                                    <p:set>
                                      <p:cBhvr>
                                        <p:cTn id="61" dur="1" fill="hold">
                                          <p:stCondLst>
                                            <p:cond delay="0"/>
                                          </p:stCondLst>
                                        </p:cTn>
                                        <p:tgtEl>
                                          <p:spTgt spid="1564690"/>
                                        </p:tgtEl>
                                        <p:attrNameLst>
                                          <p:attrName>style.visibility</p:attrName>
                                        </p:attrNameLst>
                                      </p:cBhvr>
                                      <p:to>
                                        <p:strVal val="visible"/>
                                      </p:to>
                                    </p:set>
                                    <p:animEffect transition="in" filter="blinds(horizontal)">
                                      <p:cBhvr>
                                        <p:cTn id="62" dur="500"/>
                                        <p:tgtEl>
                                          <p:spTgt spid="1564690"/>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564685"/>
                                        </p:tgtEl>
                                        <p:attrNameLst>
                                          <p:attrName>style.visibility</p:attrName>
                                        </p:attrNameLst>
                                      </p:cBhvr>
                                      <p:to>
                                        <p:strVal val="visible"/>
                                      </p:to>
                                    </p:set>
                                    <p:animEffect transition="in" filter="blinds(horizontal)">
                                      <p:cBhvr>
                                        <p:cTn id="65" dur="500"/>
                                        <p:tgtEl>
                                          <p:spTgt spid="1564685"/>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564721"/>
                                        </p:tgtEl>
                                        <p:attrNameLst>
                                          <p:attrName>style.visibility</p:attrName>
                                        </p:attrNameLst>
                                      </p:cBhvr>
                                      <p:to>
                                        <p:strVal val="visible"/>
                                      </p:to>
                                    </p:set>
                                    <p:animEffect transition="in" filter="blinds(horizontal)">
                                      <p:cBhvr>
                                        <p:cTn id="68" dur="500"/>
                                        <p:tgtEl>
                                          <p:spTgt spid="1564721"/>
                                        </p:tgtEl>
                                      </p:cBhvr>
                                    </p:animEffect>
                                  </p:childTnLst>
                                </p:cTn>
                              </p:par>
                              <p:par>
                                <p:cTn id="69" presetID="3" presetClass="entr" presetSubtype="10" fill="hold" nodeType="withEffect">
                                  <p:stCondLst>
                                    <p:cond delay="0"/>
                                  </p:stCondLst>
                                  <p:childTnLst>
                                    <p:set>
                                      <p:cBhvr>
                                        <p:cTn id="70" dur="1" fill="hold">
                                          <p:stCondLst>
                                            <p:cond delay="0"/>
                                          </p:stCondLst>
                                        </p:cTn>
                                        <p:tgtEl>
                                          <p:spTgt spid="1564745"/>
                                        </p:tgtEl>
                                        <p:attrNameLst>
                                          <p:attrName>style.visibility</p:attrName>
                                        </p:attrNameLst>
                                      </p:cBhvr>
                                      <p:to>
                                        <p:strVal val="visible"/>
                                      </p:to>
                                    </p:set>
                                    <p:animEffect transition="in" filter="blinds(horizontal)">
                                      <p:cBhvr>
                                        <p:cTn id="71" dur="500"/>
                                        <p:tgtEl>
                                          <p:spTgt spid="1564745"/>
                                        </p:tgtEl>
                                      </p:cBhvr>
                                    </p:animEffect>
                                  </p:childTnLst>
                                </p:cTn>
                              </p:par>
                              <p:par>
                                <p:cTn id="72" presetID="3" presetClass="entr" presetSubtype="10" fill="hold" nodeType="withEffect">
                                  <p:stCondLst>
                                    <p:cond delay="0"/>
                                  </p:stCondLst>
                                  <p:childTnLst>
                                    <p:set>
                                      <p:cBhvr>
                                        <p:cTn id="73" dur="1" fill="hold">
                                          <p:stCondLst>
                                            <p:cond delay="0"/>
                                          </p:stCondLst>
                                        </p:cTn>
                                        <p:tgtEl>
                                          <p:spTgt spid="1564716"/>
                                        </p:tgtEl>
                                        <p:attrNameLst>
                                          <p:attrName>style.visibility</p:attrName>
                                        </p:attrNameLst>
                                      </p:cBhvr>
                                      <p:to>
                                        <p:strVal val="visible"/>
                                      </p:to>
                                    </p:set>
                                    <p:animEffect transition="in" filter="blinds(horizontal)">
                                      <p:cBhvr>
                                        <p:cTn id="74" dur="500"/>
                                        <p:tgtEl>
                                          <p:spTgt spid="1564716"/>
                                        </p:tgtEl>
                                      </p:cBhvr>
                                    </p:animEffect>
                                  </p:childTnLst>
                                </p:cTn>
                              </p:par>
                              <p:par>
                                <p:cTn id="75" presetID="3" presetClass="entr" presetSubtype="10" fill="hold" nodeType="withEffect">
                                  <p:stCondLst>
                                    <p:cond delay="0"/>
                                  </p:stCondLst>
                                  <p:childTnLst>
                                    <p:set>
                                      <p:cBhvr>
                                        <p:cTn id="76" dur="1" fill="hold">
                                          <p:stCondLst>
                                            <p:cond delay="0"/>
                                          </p:stCondLst>
                                        </p:cTn>
                                        <p:tgtEl>
                                          <p:spTgt spid="1564731"/>
                                        </p:tgtEl>
                                        <p:attrNameLst>
                                          <p:attrName>style.visibility</p:attrName>
                                        </p:attrNameLst>
                                      </p:cBhvr>
                                      <p:to>
                                        <p:strVal val="visible"/>
                                      </p:to>
                                    </p:set>
                                    <p:animEffect transition="in" filter="blinds(horizontal)">
                                      <p:cBhvr>
                                        <p:cTn id="77" dur="500"/>
                                        <p:tgtEl>
                                          <p:spTgt spid="1564731"/>
                                        </p:tgtEl>
                                      </p:cBhvr>
                                    </p:animEffect>
                                  </p:childTnLst>
                                </p:cTn>
                              </p:par>
                              <p:par>
                                <p:cTn id="78" presetID="3" presetClass="entr" presetSubtype="10" fill="hold" nodeType="withEffect">
                                  <p:stCondLst>
                                    <p:cond delay="0"/>
                                  </p:stCondLst>
                                  <p:childTnLst>
                                    <p:set>
                                      <p:cBhvr>
                                        <p:cTn id="79" dur="1" fill="hold">
                                          <p:stCondLst>
                                            <p:cond delay="0"/>
                                          </p:stCondLst>
                                        </p:cTn>
                                        <p:tgtEl>
                                          <p:spTgt spid="1564722"/>
                                        </p:tgtEl>
                                        <p:attrNameLst>
                                          <p:attrName>style.visibility</p:attrName>
                                        </p:attrNameLst>
                                      </p:cBhvr>
                                      <p:to>
                                        <p:strVal val="visible"/>
                                      </p:to>
                                    </p:set>
                                    <p:animEffect transition="in" filter="blinds(horizontal)">
                                      <p:cBhvr>
                                        <p:cTn id="80" dur="500"/>
                                        <p:tgtEl>
                                          <p:spTgt spid="1564722"/>
                                        </p:tgtEl>
                                      </p:cBhvr>
                                    </p:animEffect>
                                  </p:childTnLst>
                                </p:cTn>
                              </p:par>
                              <p:par>
                                <p:cTn id="81" presetID="3" presetClass="entr" presetSubtype="10" fill="hold" nodeType="withEffect">
                                  <p:stCondLst>
                                    <p:cond delay="0"/>
                                  </p:stCondLst>
                                  <p:childTnLst>
                                    <p:set>
                                      <p:cBhvr>
                                        <p:cTn id="82" dur="1" fill="hold">
                                          <p:stCondLst>
                                            <p:cond delay="0"/>
                                          </p:stCondLst>
                                        </p:cTn>
                                        <p:tgtEl>
                                          <p:spTgt spid="1564726"/>
                                        </p:tgtEl>
                                        <p:attrNameLst>
                                          <p:attrName>style.visibility</p:attrName>
                                        </p:attrNameLst>
                                      </p:cBhvr>
                                      <p:to>
                                        <p:strVal val="visible"/>
                                      </p:to>
                                    </p:set>
                                    <p:animEffect transition="in" filter="blinds(horizontal)">
                                      <p:cBhvr>
                                        <p:cTn id="83" dur="500"/>
                                        <p:tgtEl>
                                          <p:spTgt spid="1564726"/>
                                        </p:tgtEl>
                                      </p:cBhvr>
                                    </p:animEffect>
                                  </p:childTnLst>
                                </p:cTn>
                              </p:par>
                            </p:childTnLst>
                          </p:cTn>
                        </p:par>
                        <p:par>
                          <p:cTn id="84" fill="hold" nodeType="afterGroup">
                            <p:stCondLst>
                              <p:cond delay="4000"/>
                            </p:stCondLst>
                            <p:childTnLst>
                              <p:par>
                                <p:cTn id="85" presetID="2" presetClass="entr" presetSubtype="4" fill="hold" grpId="0" nodeType="afterEffect">
                                  <p:stCondLst>
                                    <p:cond delay="0"/>
                                  </p:stCondLst>
                                  <p:childTnLst>
                                    <p:set>
                                      <p:cBhvr>
                                        <p:cTn id="86" dur="1" fill="hold">
                                          <p:stCondLst>
                                            <p:cond delay="0"/>
                                          </p:stCondLst>
                                        </p:cTn>
                                        <p:tgtEl>
                                          <p:spTgt spid="1564738"/>
                                        </p:tgtEl>
                                        <p:attrNameLst>
                                          <p:attrName>style.visibility</p:attrName>
                                        </p:attrNameLst>
                                      </p:cBhvr>
                                      <p:to>
                                        <p:strVal val="visible"/>
                                      </p:to>
                                    </p:set>
                                    <p:anim calcmode="lin" valueType="num">
                                      <p:cBhvr additive="base">
                                        <p:cTn id="87" dur="500" fill="hold"/>
                                        <p:tgtEl>
                                          <p:spTgt spid="1564738"/>
                                        </p:tgtEl>
                                        <p:attrNameLst>
                                          <p:attrName>ppt_x</p:attrName>
                                        </p:attrNameLst>
                                      </p:cBhvr>
                                      <p:tavLst>
                                        <p:tav tm="0">
                                          <p:val>
                                            <p:strVal val="#ppt_x"/>
                                          </p:val>
                                        </p:tav>
                                        <p:tav tm="100000">
                                          <p:val>
                                            <p:strVal val="#ppt_x"/>
                                          </p:val>
                                        </p:tav>
                                      </p:tavLst>
                                    </p:anim>
                                    <p:anim calcmode="lin" valueType="num">
                                      <p:cBhvr additive="base">
                                        <p:cTn id="88" dur="500" fill="hold"/>
                                        <p:tgtEl>
                                          <p:spTgt spid="1564738"/>
                                        </p:tgtEl>
                                        <p:attrNameLst>
                                          <p:attrName>ppt_y</p:attrName>
                                        </p:attrNameLst>
                                      </p:cBhvr>
                                      <p:tavLst>
                                        <p:tav tm="0">
                                          <p:val>
                                            <p:strVal val="1+#ppt_h/2"/>
                                          </p:val>
                                        </p:tav>
                                        <p:tav tm="100000">
                                          <p:val>
                                            <p:strVal val="#ppt_y"/>
                                          </p:val>
                                        </p:tav>
                                      </p:tavLst>
                                    </p:anim>
                                  </p:childTnLst>
                                </p:cTn>
                              </p:par>
                            </p:childTnLst>
                          </p:cTn>
                        </p:par>
                        <p:par>
                          <p:cTn id="89" fill="hold" nodeType="afterGroup">
                            <p:stCondLst>
                              <p:cond delay="4500"/>
                            </p:stCondLst>
                            <p:childTnLst>
                              <p:par>
                                <p:cTn id="90" presetID="2" presetClass="entr" presetSubtype="4" fill="hold" grpId="0" nodeType="afterEffect">
                                  <p:stCondLst>
                                    <p:cond delay="0"/>
                                  </p:stCondLst>
                                  <p:childTnLst>
                                    <p:set>
                                      <p:cBhvr>
                                        <p:cTn id="91" dur="1" fill="hold">
                                          <p:stCondLst>
                                            <p:cond delay="0"/>
                                          </p:stCondLst>
                                        </p:cTn>
                                        <p:tgtEl>
                                          <p:spTgt spid="1564701"/>
                                        </p:tgtEl>
                                        <p:attrNameLst>
                                          <p:attrName>style.visibility</p:attrName>
                                        </p:attrNameLst>
                                      </p:cBhvr>
                                      <p:to>
                                        <p:strVal val="visible"/>
                                      </p:to>
                                    </p:set>
                                    <p:anim calcmode="lin" valueType="num">
                                      <p:cBhvr additive="base">
                                        <p:cTn id="92" dur="500" fill="hold"/>
                                        <p:tgtEl>
                                          <p:spTgt spid="1564701"/>
                                        </p:tgtEl>
                                        <p:attrNameLst>
                                          <p:attrName>ppt_x</p:attrName>
                                        </p:attrNameLst>
                                      </p:cBhvr>
                                      <p:tavLst>
                                        <p:tav tm="0">
                                          <p:val>
                                            <p:strVal val="#ppt_x"/>
                                          </p:val>
                                        </p:tav>
                                        <p:tav tm="100000">
                                          <p:val>
                                            <p:strVal val="#ppt_x"/>
                                          </p:val>
                                        </p:tav>
                                      </p:tavLst>
                                    </p:anim>
                                    <p:anim calcmode="lin" valueType="num">
                                      <p:cBhvr additive="base">
                                        <p:cTn id="93" dur="500" fill="hold"/>
                                        <p:tgtEl>
                                          <p:spTgt spid="1564701"/>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564700"/>
                                        </p:tgtEl>
                                        <p:attrNameLst>
                                          <p:attrName>style.visibility</p:attrName>
                                        </p:attrNameLst>
                                      </p:cBhvr>
                                      <p:to>
                                        <p:strVal val="visible"/>
                                      </p:to>
                                    </p:set>
                                    <p:anim calcmode="lin" valueType="num">
                                      <p:cBhvr additive="base">
                                        <p:cTn id="96" dur="500" fill="hold"/>
                                        <p:tgtEl>
                                          <p:spTgt spid="1564700"/>
                                        </p:tgtEl>
                                        <p:attrNameLst>
                                          <p:attrName>ppt_x</p:attrName>
                                        </p:attrNameLst>
                                      </p:cBhvr>
                                      <p:tavLst>
                                        <p:tav tm="0">
                                          <p:val>
                                            <p:strVal val="#ppt_x"/>
                                          </p:val>
                                        </p:tav>
                                        <p:tav tm="100000">
                                          <p:val>
                                            <p:strVal val="#ppt_x"/>
                                          </p:val>
                                        </p:tav>
                                      </p:tavLst>
                                    </p:anim>
                                    <p:anim calcmode="lin" valueType="num">
                                      <p:cBhvr additive="base">
                                        <p:cTn id="97" dur="500" fill="hold"/>
                                        <p:tgtEl>
                                          <p:spTgt spid="1564700"/>
                                        </p:tgtEl>
                                        <p:attrNameLst>
                                          <p:attrName>ppt_y</p:attrName>
                                        </p:attrNameLst>
                                      </p:cBhvr>
                                      <p:tavLst>
                                        <p:tav tm="0">
                                          <p:val>
                                            <p:strVal val="1+#ppt_h/2"/>
                                          </p:val>
                                        </p:tav>
                                        <p:tav tm="100000">
                                          <p:val>
                                            <p:strVal val="#ppt_y"/>
                                          </p:val>
                                        </p:tav>
                                      </p:tavLst>
                                    </p:anim>
                                  </p:childTnLst>
                                </p:cTn>
                              </p:par>
                            </p:childTnLst>
                          </p:cTn>
                        </p:par>
                        <p:par>
                          <p:cTn id="98" fill="hold" nodeType="afterGroup">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1564703"/>
                                        </p:tgtEl>
                                        <p:attrNameLst>
                                          <p:attrName>style.visibility</p:attrName>
                                        </p:attrNameLst>
                                      </p:cBhvr>
                                      <p:to>
                                        <p:strVal val="visible"/>
                                      </p:to>
                                    </p:set>
                                    <p:anim calcmode="lin" valueType="num">
                                      <p:cBhvr additive="base">
                                        <p:cTn id="101" dur="500" fill="hold"/>
                                        <p:tgtEl>
                                          <p:spTgt spid="1564703"/>
                                        </p:tgtEl>
                                        <p:attrNameLst>
                                          <p:attrName>ppt_x</p:attrName>
                                        </p:attrNameLst>
                                      </p:cBhvr>
                                      <p:tavLst>
                                        <p:tav tm="0">
                                          <p:val>
                                            <p:strVal val="#ppt_x"/>
                                          </p:val>
                                        </p:tav>
                                        <p:tav tm="100000">
                                          <p:val>
                                            <p:strVal val="#ppt_x"/>
                                          </p:val>
                                        </p:tav>
                                      </p:tavLst>
                                    </p:anim>
                                    <p:anim calcmode="lin" valueType="num">
                                      <p:cBhvr additive="base">
                                        <p:cTn id="102" dur="500" fill="hold"/>
                                        <p:tgtEl>
                                          <p:spTgt spid="1564703"/>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564702"/>
                                        </p:tgtEl>
                                        <p:attrNameLst>
                                          <p:attrName>style.visibility</p:attrName>
                                        </p:attrNameLst>
                                      </p:cBhvr>
                                      <p:to>
                                        <p:strVal val="visible"/>
                                      </p:to>
                                    </p:set>
                                    <p:anim calcmode="lin" valueType="num">
                                      <p:cBhvr additive="base">
                                        <p:cTn id="105" dur="500" fill="hold"/>
                                        <p:tgtEl>
                                          <p:spTgt spid="1564702"/>
                                        </p:tgtEl>
                                        <p:attrNameLst>
                                          <p:attrName>ppt_x</p:attrName>
                                        </p:attrNameLst>
                                      </p:cBhvr>
                                      <p:tavLst>
                                        <p:tav tm="0">
                                          <p:val>
                                            <p:strVal val="#ppt_x"/>
                                          </p:val>
                                        </p:tav>
                                        <p:tav tm="100000">
                                          <p:val>
                                            <p:strVal val="#ppt_x"/>
                                          </p:val>
                                        </p:tav>
                                      </p:tavLst>
                                    </p:anim>
                                    <p:anim calcmode="lin" valueType="num">
                                      <p:cBhvr additive="base">
                                        <p:cTn id="106" dur="500" fill="hold"/>
                                        <p:tgtEl>
                                          <p:spTgt spid="1564702"/>
                                        </p:tgtEl>
                                        <p:attrNameLst>
                                          <p:attrName>ppt_y</p:attrName>
                                        </p:attrNameLst>
                                      </p:cBhvr>
                                      <p:tavLst>
                                        <p:tav tm="0">
                                          <p:val>
                                            <p:strVal val="1+#ppt_h/2"/>
                                          </p:val>
                                        </p:tav>
                                        <p:tav tm="100000">
                                          <p:val>
                                            <p:strVal val="#ppt_y"/>
                                          </p:val>
                                        </p:tav>
                                      </p:tavLst>
                                    </p:anim>
                                  </p:childTnLst>
                                </p:cTn>
                              </p:par>
                            </p:childTnLst>
                          </p:cTn>
                        </p:par>
                        <p:par>
                          <p:cTn id="107" fill="hold" nodeType="afterGroup">
                            <p:stCondLst>
                              <p:cond delay="5500"/>
                            </p:stCondLst>
                            <p:childTnLst>
                              <p:par>
                                <p:cTn id="108" presetID="2" presetClass="entr" presetSubtype="4" fill="hold" grpId="0" nodeType="afterEffect">
                                  <p:stCondLst>
                                    <p:cond delay="0"/>
                                  </p:stCondLst>
                                  <p:childTnLst>
                                    <p:set>
                                      <p:cBhvr>
                                        <p:cTn id="109" dur="1" fill="hold">
                                          <p:stCondLst>
                                            <p:cond delay="0"/>
                                          </p:stCondLst>
                                        </p:cTn>
                                        <p:tgtEl>
                                          <p:spTgt spid="1564704"/>
                                        </p:tgtEl>
                                        <p:attrNameLst>
                                          <p:attrName>style.visibility</p:attrName>
                                        </p:attrNameLst>
                                      </p:cBhvr>
                                      <p:to>
                                        <p:strVal val="visible"/>
                                      </p:to>
                                    </p:set>
                                    <p:anim calcmode="lin" valueType="num">
                                      <p:cBhvr additive="base">
                                        <p:cTn id="110" dur="500" fill="hold"/>
                                        <p:tgtEl>
                                          <p:spTgt spid="1564704"/>
                                        </p:tgtEl>
                                        <p:attrNameLst>
                                          <p:attrName>ppt_x</p:attrName>
                                        </p:attrNameLst>
                                      </p:cBhvr>
                                      <p:tavLst>
                                        <p:tav tm="0">
                                          <p:val>
                                            <p:strVal val="#ppt_x"/>
                                          </p:val>
                                        </p:tav>
                                        <p:tav tm="100000">
                                          <p:val>
                                            <p:strVal val="#ppt_x"/>
                                          </p:val>
                                        </p:tav>
                                      </p:tavLst>
                                    </p:anim>
                                    <p:anim calcmode="lin" valueType="num">
                                      <p:cBhvr additive="base">
                                        <p:cTn id="111" dur="500" fill="hold"/>
                                        <p:tgtEl>
                                          <p:spTgt spid="1564704"/>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1564705"/>
                                        </p:tgtEl>
                                        <p:attrNameLst>
                                          <p:attrName>style.visibility</p:attrName>
                                        </p:attrNameLst>
                                      </p:cBhvr>
                                      <p:to>
                                        <p:strVal val="visible"/>
                                      </p:to>
                                    </p:set>
                                    <p:anim calcmode="lin" valueType="num">
                                      <p:cBhvr additive="base">
                                        <p:cTn id="114" dur="500" fill="hold"/>
                                        <p:tgtEl>
                                          <p:spTgt spid="1564705"/>
                                        </p:tgtEl>
                                        <p:attrNameLst>
                                          <p:attrName>ppt_x</p:attrName>
                                        </p:attrNameLst>
                                      </p:cBhvr>
                                      <p:tavLst>
                                        <p:tav tm="0">
                                          <p:val>
                                            <p:strVal val="#ppt_x"/>
                                          </p:val>
                                        </p:tav>
                                        <p:tav tm="100000">
                                          <p:val>
                                            <p:strVal val="#ppt_x"/>
                                          </p:val>
                                        </p:tav>
                                      </p:tavLst>
                                    </p:anim>
                                    <p:anim calcmode="lin" valueType="num">
                                      <p:cBhvr additive="base">
                                        <p:cTn id="115" dur="500" fill="hold"/>
                                        <p:tgtEl>
                                          <p:spTgt spid="1564705"/>
                                        </p:tgtEl>
                                        <p:attrNameLst>
                                          <p:attrName>ppt_y</p:attrName>
                                        </p:attrNameLst>
                                      </p:cBhvr>
                                      <p:tavLst>
                                        <p:tav tm="0">
                                          <p:val>
                                            <p:strVal val="1+#ppt_h/2"/>
                                          </p:val>
                                        </p:tav>
                                        <p:tav tm="100000">
                                          <p:val>
                                            <p:strVal val="#ppt_y"/>
                                          </p:val>
                                        </p:tav>
                                      </p:tavLst>
                                    </p:anim>
                                  </p:childTnLst>
                                </p:cTn>
                              </p:par>
                            </p:childTnLst>
                          </p:cTn>
                        </p:par>
                        <p:par>
                          <p:cTn id="116" fill="hold" nodeType="afterGroup">
                            <p:stCondLst>
                              <p:cond delay="6000"/>
                            </p:stCondLst>
                            <p:childTnLst>
                              <p:par>
                                <p:cTn id="117" presetID="2" presetClass="entr" presetSubtype="4" fill="hold" grpId="0" nodeType="afterEffect">
                                  <p:stCondLst>
                                    <p:cond delay="0"/>
                                  </p:stCondLst>
                                  <p:childTnLst>
                                    <p:set>
                                      <p:cBhvr>
                                        <p:cTn id="118" dur="1" fill="hold">
                                          <p:stCondLst>
                                            <p:cond delay="0"/>
                                          </p:stCondLst>
                                        </p:cTn>
                                        <p:tgtEl>
                                          <p:spTgt spid="1564707"/>
                                        </p:tgtEl>
                                        <p:attrNameLst>
                                          <p:attrName>style.visibility</p:attrName>
                                        </p:attrNameLst>
                                      </p:cBhvr>
                                      <p:to>
                                        <p:strVal val="visible"/>
                                      </p:to>
                                    </p:set>
                                    <p:anim calcmode="lin" valueType="num">
                                      <p:cBhvr additive="base">
                                        <p:cTn id="119" dur="500" fill="hold"/>
                                        <p:tgtEl>
                                          <p:spTgt spid="1564707"/>
                                        </p:tgtEl>
                                        <p:attrNameLst>
                                          <p:attrName>ppt_x</p:attrName>
                                        </p:attrNameLst>
                                      </p:cBhvr>
                                      <p:tavLst>
                                        <p:tav tm="0">
                                          <p:val>
                                            <p:strVal val="#ppt_x"/>
                                          </p:val>
                                        </p:tav>
                                        <p:tav tm="100000">
                                          <p:val>
                                            <p:strVal val="#ppt_x"/>
                                          </p:val>
                                        </p:tav>
                                      </p:tavLst>
                                    </p:anim>
                                    <p:anim calcmode="lin" valueType="num">
                                      <p:cBhvr additive="base">
                                        <p:cTn id="120" dur="500" fill="hold"/>
                                        <p:tgtEl>
                                          <p:spTgt spid="1564707"/>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64706"/>
                                        </p:tgtEl>
                                        <p:attrNameLst>
                                          <p:attrName>style.visibility</p:attrName>
                                        </p:attrNameLst>
                                      </p:cBhvr>
                                      <p:to>
                                        <p:strVal val="visible"/>
                                      </p:to>
                                    </p:set>
                                    <p:anim calcmode="lin" valueType="num">
                                      <p:cBhvr additive="base">
                                        <p:cTn id="123" dur="500" fill="hold"/>
                                        <p:tgtEl>
                                          <p:spTgt spid="1564706"/>
                                        </p:tgtEl>
                                        <p:attrNameLst>
                                          <p:attrName>ppt_x</p:attrName>
                                        </p:attrNameLst>
                                      </p:cBhvr>
                                      <p:tavLst>
                                        <p:tav tm="0">
                                          <p:val>
                                            <p:strVal val="#ppt_x"/>
                                          </p:val>
                                        </p:tav>
                                        <p:tav tm="100000">
                                          <p:val>
                                            <p:strVal val="#ppt_x"/>
                                          </p:val>
                                        </p:tav>
                                      </p:tavLst>
                                    </p:anim>
                                    <p:anim calcmode="lin" valueType="num">
                                      <p:cBhvr additive="base">
                                        <p:cTn id="124" dur="500" fill="hold"/>
                                        <p:tgtEl>
                                          <p:spTgt spid="1564706"/>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564743"/>
                                        </p:tgtEl>
                                        <p:attrNameLst>
                                          <p:attrName>style.visibility</p:attrName>
                                        </p:attrNameLst>
                                      </p:cBhvr>
                                      <p:to>
                                        <p:strVal val="visible"/>
                                      </p:to>
                                    </p:set>
                                    <p:anim calcmode="lin" valueType="num">
                                      <p:cBhvr additive="base">
                                        <p:cTn id="127" dur="500" fill="hold"/>
                                        <p:tgtEl>
                                          <p:spTgt spid="1564743"/>
                                        </p:tgtEl>
                                        <p:attrNameLst>
                                          <p:attrName>ppt_x</p:attrName>
                                        </p:attrNameLst>
                                      </p:cBhvr>
                                      <p:tavLst>
                                        <p:tav tm="0">
                                          <p:val>
                                            <p:strVal val="#ppt_x"/>
                                          </p:val>
                                        </p:tav>
                                        <p:tav tm="100000">
                                          <p:val>
                                            <p:strVal val="#ppt_x"/>
                                          </p:val>
                                        </p:tav>
                                      </p:tavLst>
                                    </p:anim>
                                    <p:anim calcmode="lin" valueType="num">
                                      <p:cBhvr additive="base">
                                        <p:cTn id="128" dur="500" fill="hold"/>
                                        <p:tgtEl>
                                          <p:spTgt spid="1564743"/>
                                        </p:tgtEl>
                                        <p:attrNameLst>
                                          <p:attrName>ppt_y</p:attrName>
                                        </p:attrNameLst>
                                      </p:cBhvr>
                                      <p:tavLst>
                                        <p:tav tm="0">
                                          <p:val>
                                            <p:strVal val="1+#ppt_h/2"/>
                                          </p:val>
                                        </p:tav>
                                        <p:tav tm="100000">
                                          <p:val>
                                            <p:strVal val="#ppt_y"/>
                                          </p:val>
                                        </p:tav>
                                      </p:tavLst>
                                    </p:anim>
                                  </p:childTnLst>
                                </p:cTn>
                              </p:par>
                            </p:childTnLst>
                          </p:cTn>
                        </p:par>
                        <p:par>
                          <p:cTn id="129" fill="hold" nodeType="afterGroup">
                            <p:stCondLst>
                              <p:cond delay="6500"/>
                            </p:stCondLst>
                            <p:childTnLst>
                              <p:par>
                                <p:cTn id="130" presetID="2" presetClass="entr" presetSubtype="4" fill="hold" grpId="0" nodeType="afterEffect">
                                  <p:stCondLst>
                                    <p:cond delay="0"/>
                                  </p:stCondLst>
                                  <p:childTnLst>
                                    <p:set>
                                      <p:cBhvr>
                                        <p:cTn id="131" dur="1" fill="hold">
                                          <p:stCondLst>
                                            <p:cond delay="0"/>
                                          </p:stCondLst>
                                        </p:cTn>
                                        <p:tgtEl>
                                          <p:spTgt spid="1564709"/>
                                        </p:tgtEl>
                                        <p:attrNameLst>
                                          <p:attrName>style.visibility</p:attrName>
                                        </p:attrNameLst>
                                      </p:cBhvr>
                                      <p:to>
                                        <p:strVal val="visible"/>
                                      </p:to>
                                    </p:set>
                                    <p:anim calcmode="lin" valueType="num">
                                      <p:cBhvr additive="base">
                                        <p:cTn id="132" dur="500" fill="hold"/>
                                        <p:tgtEl>
                                          <p:spTgt spid="1564709"/>
                                        </p:tgtEl>
                                        <p:attrNameLst>
                                          <p:attrName>ppt_x</p:attrName>
                                        </p:attrNameLst>
                                      </p:cBhvr>
                                      <p:tavLst>
                                        <p:tav tm="0">
                                          <p:val>
                                            <p:strVal val="#ppt_x"/>
                                          </p:val>
                                        </p:tav>
                                        <p:tav tm="100000">
                                          <p:val>
                                            <p:strVal val="#ppt_x"/>
                                          </p:val>
                                        </p:tav>
                                      </p:tavLst>
                                    </p:anim>
                                    <p:anim calcmode="lin" valueType="num">
                                      <p:cBhvr additive="base">
                                        <p:cTn id="133" dur="500" fill="hold"/>
                                        <p:tgtEl>
                                          <p:spTgt spid="1564709"/>
                                        </p:tgtEl>
                                        <p:attrNameLst>
                                          <p:attrName>ppt_y</p:attrName>
                                        </p:attrNameLst>
                                      </p:cBhvr>
                                      <p:tavLst>
                                        <p:tav tm="0">
                                          <p:val>
                                            <p:strVal val="1+#ppt_h/2"/>
                                          </p:val>
                                        </p:tav>
                                        <p:tav tm="100000">
                                          <p:val>
                                            <p:strVal val="#ppt_y"/>
                                          </p:val>
                                        </p:tav>
                                      </p:tavLst>
                                    </p:anim>
                                  </p:childTnLst>
                                </p:cTn>
                              </p:par>
                            </p:childTnLst>
                          </p:cTn>
                        </p:par>
                        <p:par>
                          <p:cTn id="134" fill="hold" nodeType="afterGroup">
                            <p:stCondLst>
                              <p:cond delay="7000"/>
                            </p:stCondLst>
                            <p:childTnLst>
                              <p:par>
                                <p:cTn id="135" presetID="2" presetClass="entr" presetSubtype="4" fill="hold" grpId="0" nodeType="afterEffect">
                                  <p:stCondLst>
                                    <p:cond delay="0"/>
                                  </p:stCondLst>
                                  <p:childTnLst>
                                    <p:set>
                                      <p:cBhvr>
                                        <p:cTn id="136" dur="1" fill="hold">
                                          <p:stCondLst>
                                            <p:cond delay="0"/>
                                          </p:stCondLst>
                                        </p:cTn>
                                        <p:tgtEl>
                                          <p:spTgt spid="1564711"/>
                                        </p:tgtEl>
                                        <p:attrNameLst>
                                          <p:attrName>style.visibility</p:attrName>
                                        </p:attrNameLst>
                                      </p:cBhvr>
                                      <p:to>
                                        <p:strVal val="visible"/>
                                      </p:to>
                                    </p:set>
                                    <p:anim calcmode="lin" valueType="num">
                                      <p:cBhvr additive="base">
                                        <p:cTn id="137" dur="500" fill="hold"/>
                                        <p:tgtEl>
                                          <p:spTgt spid="1564711"/>
                                        </p:tgtEl>
                                        <p:attrNameLst>
                                          <p:attrName>ppt_x</p:attrName>
                                        </p:attrNameLst>
                                      </p:cBhvr>
                                      <p:tavLst>
                                        <p:tav tm="0">
                                          <p:val>
                                            <p:strVal val="#ppt_x"/>
                                          </p:val>
                                        </p:tav>
                                        <p:tav tm="100000">
                                          <p:val>
                                            <p:strVal val="#ppt_x"/>
                                          </p:val>
                                        </p:tav>
                                      </p:tavLst>
                                    </p:anim>
                                    <p:anim calcmode="lin" valueType="num">
                                      <p:cBhvr additive="base">
                                        <p:cTn id="138" dur="500" fill="hold"/>
                                        <p:tgtEl>
                                          <p:spTgt spid="1564711"/>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1564710"/>
                                        </p:tgtEl>
                                        <p:attrNameLst>
                                          <p:attrName>style.visibility</p:attrName>
                                        </p:attrNameLst>
                                      </p:cBhvr>
                                      <p:to>
                                        <p:strVal val="visible"/>
                                      </p:to>
                                    </p:set>
                                    <p:anim calcmode="lin" valueType="num">
                                      <p:cBhvr additive="base">
                                        <p:cTn id="141" dur="500" fill="hold"/>
                                        <p:tgtEl>
                                          <p:spTgt spid="1564710"/>
                                        </p:tgtEl>
                                        <p:attrNameLst>
                                          <p:attrName>ppt_x</p:attrName>
                                        </p:attrNameLst>
                                      </p:cBhvr>
                                      <p:tavLst>
                                        <p:tav tm="0">
                                          <p:val>
                                            <p:strVal val="#ppt_x"/>
                                          </p:val>
                                        </p:tav>
                                        <p:tav tm="100000">
                                          <p:val>
                                            <p:strVal val="#ppt_x"/>
                                          </p:val>
                                        </p:tav>
                                      </p:tavLst>
                                    </p:anim>
                                    <p:anim calcmode="lin" valueType="num">
                                      <p:cBhvr additive="base">
                                        <p:cTn id="142" dur="500" fill="hold"/>
                                        <p:tgtEl>
                                          <p:spTgt spid="1564710"/>
                                        </p:tgtEl>
                                        <p:attrNameLst>
                                          <p:attrName>ppt_y</p:attrName>
                                        </p:attrNameLst>
                                      </p:cBhvr>
                                      <p:tavLst>
                                        <p:tav tm="0">
                                          <p:val>
                                            <p:strVal val="1+#ppt_h/2"/>
                                          </p:val>
                                        </p:tav>
                                        <p:tav tm="100000">
                                          <p:val>
                                            <p:strVal val="#ppt_y"/>
                                          </p:val>
                                        </p:tav>
                                      </p:tavLst>
                                    </p:anim>
                                  </p:childTnLst>
                                </p:cTn>
                              </p:par>
                            </p:childTnLst>
                          </p:cTn>
                        </p:par>
                        <p:par>
                          <p:cTn id="143" fill="hold" nodeType="afterGroup">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1564713"/>
                                        </p:tgtEl>
                                        <p:attrNameLst>
                                          <p:attrName>style.visibility</p:attrName>
                                        </p:attrNameLst>
                                      </p:cBhvr>
                                      <p:to>
                                        <p:strVal val="visible"/>
                                      </p:to>
                                    </p:set>
                                    <p:anim calcmode="lin" valueType="num">
                                      <p:cBhvr additive="base">
                                        <p:cTn id="146" dur="500" fill="hold"/>
                                        <p:tgtEl>
                                          <p:spTgt spid="1564713"/>
                                        </p:tgtEl>
                                        <p:attrNameLst>
                                          <p:attrName>ppt_x</p:attrName>
                                        </p:attrNameLst>
                                      </p:cBhvr>
                                      <p:tavLst>
                                        <p:tav tm="0">
                                          <p:val>
                                            <p:strVal val="#ppt_x"/>
                                          </p:val>
                                        </p:tav>
                                        <p:tav tm="100000">
                                          <p:val>
                                            <p:strVal val="#ppt_x"/>
                                          </p:val>
                                        </p:tav>
                                      </p:tavLst>
                                    </p:anim>
                                    <p:anim calcmode="lin" valueType="num">
                                      <p:cBhvr additive="base">
                                        <p:cTn id="147" dur="500" fill="hold"/>
                                        <p:tgtEl>
                                          <p:spTgt spid="1564713"/>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1564712"/>
                                        </p:tgtEl>
                                        <p:attrNameLst>
                                          <p:attrName>style.visibility</p:attrName>
                                        </p:attrNameLst>
                                      </p:cBhvr>
                                      <p:to>
                                        <p:strVal val="visible"/>
                                      </p:to>
                                    </p:set>
                                    <p:anim calcmode="lin" valueType="num">
                                      <p:cBhvr additive="base">
                                        <p:cTn id="150" dur="500" fill="hold"/>
                                        <p:tgtEl>
                                          <p:spTgt spid="1564712"/>
                                        </p:tgtEl>
                                        <p:attrNameLst>
                                          <p:attrName>ppt_x</p:attrName>
                                        </p:attrNameLst>
                                      </p:cBhvr>
                                      <p:tavLst>
                                        <p:tav tm="0">
                                          <p:val>
                                            <p:strVal val="#ppt_x"/>
                                          </p:val>
                                        </p:tav>
                                        <p:tav tm="100000">
                                          <p:val>
                                            <p:strVal val="#ppt_x"/>
                                          </p:val>
                                        </p:tav>
                                      </p:tavLst>
                                    </p:anim>
                                    <p:anim calcmode="lin" valueType="num">
                                      <p:cBhvr additive="base">
                                        <p:cTn id="151" dur="500" fill="hold"/>
                                        <p:tgtEl>
                                          <p:spTgt spid="1564712"/>
                                        </p:tgtEl>
                                        <p:attrNameLst>
                                          <p:attrName>ppt_y</p:attrName>
                                        </p:attrNameLst>
                                      </p:cBhvr>
                                      <p:tavLst>
                                        <p:tav tm="0">
                                          <p:val>
                                            <p:strVal val="1+#ppt_h/2"/>
                                          </p:val>
                                        </p:tav>
                                        <p:tav tm="100000">
                                          <p:val>
                                            <p:strVal val="#ppt_y"/>
                                          </p:val>
                                        </p:tav>
                                      </p:tavLst>
                                    </p:anim>
                                  </p:childTnLst>
                                </p:cTn>
                              </p:par>
                            </p:childTnLst>
                          </p:cTn>
                        </p:par>
                        <p:par>
                          <p:cTn id="152" fill="hold" nodeType="afterGroup">
                            <p:stCondLst>
                              <p:cond delay="8000"/>
                            </p:stCondLst>
                            <p:childTnLst>
                              <p:par>
                                <p:cTn id="153" presetID="2" presetClass="entr" presetSubtype="4" fill="hold" grpId="0" nodeType="afterEffect">
                                  <p:stCondLst>
                                    <p:cond delay="0"/>
                                  </p:stCondLst>
                                  <p:childTnLst>
                                    <p:set>
                                      <p:cBhvr>
                                        <p:cTn id="154" dur="1" fill="hold">
                                          <p:stCondLst>
                                            <p:cond delay="0"/>
                                          </p:stCondLst>
                                        </p:cTn>
                                        <p:tgtEl>
                                          <p:spTgt spid="1564715"/>
                                        </p:tgtEl>
                                        <p:attrNameLst>
                                          <p:attrName>style.visibility</p:attrName>
                                        </p:attrNameLst>
                                      </p:cBhvr>
                                      <p:to>
                                        <p:strVal val="visible"/>
                                      </p:to>
                                    </p:set>
                                    <p:anim calcmode="lin" valueType="num">
                                      <p:cBhvr additive="base">
                                        <p:cTn id="155" dur="500" fill="hold"/>
                                        <p:tgtEl>
                                          <p:spTgt spid="1564715"/>
                                        </p:tgtEl>
                                        <p:attrNameLst>
                                          <p:attrName>ppt_x</p:attrName>
                                        </p:attrNameLst>
                                      </p:cBhvr>
                                      <p:tavLst>
                                        <p:tav tm="0">
                                          <p:val>
                                            <p:strVal val="#ppt_x"/>
                                          </p:val>
                                        </p:tav>
                                        <p:tav tm="100000">
                                          <p:val>
                                            <p:strVal val="#ppt_x"/>
                                          </p:val>
                                        </p:tav>
                                      </p:tavLst>
                                    </p:anim>
                                    <p:anim calcmode="lin" valueType="num">
                                      <p:cBhvr additive="base">
                                        <p:cTn id="156" dur="500" fill="hold"/>
                                        <p:tgtEl>
                                          <p:spTgt spid="1564715"/>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564714"/>
                                        </p:tgtEl>
                                        <p:attrNameLst>
                                          <p:attrName>style.visibility</p:attrName>
                                        </p:attrNameLst>
                                      </p:cBhvr>
                                      <p:to>
                                        <p:strVal val="visible"/>
                                      </p:to>
                                    </p:set>
                                    <p:anim calcmode="lin" valueType="num">
                                      <p:cBhvr additive="base">
                                        <p:cTn id="159" dur="500" fill="hold"/>
                                        <p:tgtEl>
                                          <p:spTgt spid="1564714"/>
                                        </p:tgtEl>
                                        <p:attrNameLst>
                                          <p:attrName>ppt_x</p:attrName>
                                        </p:attrNameLst>
                                      </p:cBhvr>
                                      <p:tavLst>
                                        <p:tav tm="0">
                                          <p:val>
                                            <p:strVal val="#ppt_x"/>
                                          </p:val>
                                        </p:tav>
                                        <p:tav tm="100000">
                                          <p:val>
                                            <p:strVal val="#ppt_x"/>
                                          </p:val>
                                        </p:tav>
                                      </p:tavLst>
                                    </p:anim>
                                    <p:anim calcmode="lin" valueType="num">
                                      <p:cBhvr additive="base">
                                        <p:cTn id="160" dur="500" fill="hold"/>
                                        <p:tgtEl>
                                          <p:spTgt spid="1564714"/>
                                        </p:tgtEl>
                                        <p:attrNameLst>
                                          <p:attrName>ppt_y</p:attrName>
                                        </p:attrNameLst>
                                      </p:cBhvr>
                                      <p:tavLst>
                                        <p:tav tm="0">
                                          <p:val>
                                            <p:strVal val="1+#ppt_h/2"/>
                                          </p:val>
                                        </p:tav>
                                        <p:tav tm="100000">
                                          <p:val>
                                            <p:strVal val="#ppt_y"/>
                                          </p:val>
                                        </p:tav>
                                      </p:tavLst>
                                    </p:anim>
                                  </p:childTnLst>
                                </p:cTn>
                              </p:par>
                            </p:childTnLst>
                          </p:cTn>
                        </p:par>
                        <p:par>
                          <p:cTn id="161" fill="hold" nodeType="afterGroup">
                            <p:stCondLst>
                              <p:cond delay="8500"/>
                            </p:stCondLst>
                            <p:childTnLst>
                              <p:par>
                                <p:cTn id="162" presetID="22" presetClass="entr" presetSubtype="1" fill="hold" nodeType="afterEffect">
                                  <p:stCondLst>
                                    <p:cond delay="0"/>
                                  </p:stCondLst>
                                  <p:childTnLst>
                                    <p:set>
                                      <p:cBhvr>
                                        <p:cTn id="163" dur="1" fill="hold">
                                          <p:stCondLst>
                                            <p:cond delay="0"/>
                                          </p:stCondLst>
                                        </p:cTn>
                                        <p:tgtEl>
                                          <p:spTgt spid="1564692"/>
                                        </p:tgtEl>
                                        <p:attrNameLst>
                                          <p:attrName>style.visibility</p:attrName>
                                        </p:attrNameLst>
                                      </p:cBhvr>
                                      <p:to>
                                        <p:strVal val="visible"/>
                                      </p:to>
                                    </p:set>
                                    <p:animEffect transition="in" filter="wipe(up)">
                                      <p:cBhvr>
                                        <p:cTn id="164" dur="500"/>
                                        <p:tgtEl>
                                          <p:spTgt spid="1564692"/>
                                        </p:tgtEl>
                                      </p:cBhvr>
                                    </p:animEffect>
                                  </p:childTnLst>
                                </p:cTn>
                              </p:par>
                              <p:par>
                                <p:cTn id="165" presetID="22" presetClass="entr" presetSubtype="1" fill="hold" nodeType="withEffect">
                                  <p:stCondLst>
                                    <p:cond delay="0"/>
                                  </p:stCondLst>
                                  <p:childTnLst>
                                    <p:set>
                                      <p:cBhvr>
                                        <p:cTn id="166" dur="1" fill="hold">
                                          <p:stCondLst>
                                            <p:cond delay="0"/>
                                          </p:stCondLst>
                                        </p:cTn>
                                        <p:tgtEl>
                                          <p:spTgt spid="1564696"/>
                                        </p:tgtEl>
                                        <p:attrNameLst>
                                          <p:attrName>style.visibility</p:attrName>
                                        </p:attrNameLst>
                                      </p:cBhvr>
                                      <p:to>
                                        <p:strVal val="visible"/>
                                      </p:to>
                                    </p:set>
                                    <p:animEffect transition="in" filter="wipe(up)">
                                      <p:cBhvr>
                                        <p:cTn id="167" dur="500"/>
                                        <p:tgtEl>
                                          <p:spTgt spid="1564696"/>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1564691"/>
                                        </p:tgtEl>
                                        <p:attrNameLst>
                                          <p:attrName>style.visibility</p:attrName>
                                        </p:attrNameLst>
                                      </p:cBhvr>
                                      <p:to>
                                        <p:strVal val="visible"/>
                                      </p:to>
                                    </p:set>
                                    <p:animEffect transition="in" filter="wipe(up)">
                                      <p:cBhvr>
                                        <p:cTn id="170" dur="500"/>
                                        <p:tgtEl>
                                          <p:spTgt spid="1564691"/>
                                        </p:tgtEl>
                                      </p:cBhvr>
                                    </p:animEffect>
                                  </p:childTnLst>
                                </p:cTn>
                              </p:par>
                              <p:par>
                                <p:cTn id="171" presetID="22" presetClass="entr" presetSubtype="1" fill="hold" grpId="0" nodeType="withEffect">
                                  <p:stCondLst>
                                    <p:cond delay="0"/>
                                  </p:stCondLst>
                                  <p:childTnLst>
                                    <p:set>
                                      <p:cBhvr>
                                        <p:cTn id="172" dur="1" fill="hold">
                                          <p:stCondLst>
                                            <p:cond delay="0"/>
                                          </p:stCondLst>
                                        </p:cTn>
                                        <p:tgtEl>
                                          <p:spTgt spid="1564695"/>
                                        </p:tgtEl>
                                        <p:attrNameLst>
                                          <p:attrName>style.visibility</p:attrName>
                                        </p:attrNameLst>
                                      </p:cBhvr>
                                      <p:to>
                                        <p:strVal val="visible"/>
                                      </p:to>
                                    </p:set>
                                    <p:animEffect transition="in" filter="wipe(up)">
                                      <p:cBhvr>
                                        <p:cTn id="173" dur="500"/>
                                        <p:tgtEl>
                                          <p:spTgt spid="1564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4675" grpId="0" animBg="1"/>
      <p:bldP spid="1564676" grpId="0" animBg="1"/>
      <p:bldP spid="1564677" grpId="0" animBg="1"/>
      <p:bldP spid="1564678" grpId="0" animBg="1"/>
      <p:bldP spid="1564679" grpId="0" animBg="1"/>
      <p:bldP spid="1564680" grpId="0" animBg="1"/>
      <p:bldP spid="1564681" grpId="0"/>
      <p:bldP spid="1564682" grpId="0"/>
      <p:bldP spid="1564683" grpId="0"/>
      <p:bldP spid="1564684" grpId="0"/>
      <p:bldP spid="1564685" grpId="0" animBg="1"/>
      <p:bldP spid="1564690" grpId="0"/>
      <p:bldP spid="1564691" grpId="0" animBg="1"/>
      <p:bldP spid="1564695" grpId="0" animBg="1"/>
      <p:bldP spid="1564700" grpId="0" animBg="1"/>
      <p:bldP spid="1564701" grpId="0"/>
      <p:bldP spid="1564702" grpId="0" animBg="1"/>
      <p:bldP spid="1564703" grpId="0"/>
      <p:bldP spid="1564704" grpId="0" animBg="1"/>
      <p:bldP spid="1564705" grpId="0"/>
      <p:bldP spid="1564706" grpId="0" animBg="1"/>
      <p:bldP spid="1564707" grpId="0"/>
      <p:bldP spid="1564709" grpId="0"/>
      <p:bldP spid="1564710" grpId="0" animBg="1"/>
      <p:bldP spid="1564711" grpId="0"/>
      <p:bldP spid="1564712" grpId="0" animBg="1"/>
      <p:bldP spid="1564713" grpId="0"/>
      <p:bldP spid="1564714" grpId="0" animBg="1"/>
      <p:bldP spid="1564715" grpId="0"/>
      <p:bldP spid="1564721" grpId="0"/>
      <p:bldP spid="1564738" grpId="0" animBg="1"/>
      <p:bldP spid="15647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306" name="Rectangle 2"/>
          <p:cNvSpPr>
            <a:spLocks noGrp="1" noChangeArrowheads="1"/>
          </p:cNvSpPr>
          <p:nvPr>
            <p:ph type="title"/>
          </p:nvPr>
        </p:nvSpPr>
        <p:spPr>
          <a:xfrm>
            <a:off x="1547813" y="115888"/>
            <a:ext cx="6154737" cy="765175"/>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计算机硬件组成</a:t>
            </a:r>
          </a:p>
        </p:txBody>
      </p:sp>
      <p:sp>
        <p:nvSpPr>
          <p:cNvPr id="1250307" name="Rectangle 3"/>
          <p:cNvSpPr>
            <a:spLocks noGrp="1" noChangeArrowheads="1"/>
          </p:cNvSpPr>
          <p:nvPr>
            <p:ph type="body" sz="half" idx="1"/>
          </p:nvPr>
        </p:nvSpPr>
        <p:spPr>
          <a:xfrm>
            <a:off x="323850" y="1196975"/>
            <a:ext cx="8569325" cy="4248150"/>
          </a:xfrm>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14:hiddenFill>
            </a:ext>
          </a:extLst>
        </p:spPr>
        <p:txBody>
          <a:bodyPr lIns="92075" tIns="46038" rIns="92075" bIns="46038"/>
          <a:lstStyle/>
          <a:p>
            <a:pPr>
              <a:spcBef>
                <a:spcPct val="50000"/>
              </a:spcBef>
              <a:buSzPct val="90000"/>
            </a:pPr>
            <a:r>
              <a:rPr lang="zh-CN" altLang="en-US" sz="2400" b="1" dirty="0">
                <a:latin typeface="黑体" pitchFamily="2" charset="-122"/>
              </a:rPr>
              <a:t>术语</a:t>
            </a:r>
          </a:p>
          <a:p>
            <a:pPr lvl="1">
              <a:spcBef>
                <a:spcPct val="50000"/>
              </a:spcBef>
            </a:pPr>
            <a:r>
              <a:rPr lang="zh-CN" altLang="en-US" sz="2200" b="1" dirty="0">
                <a:solidFill>
                  <a:srgbClr val="FF0000"/>
                </a:solidFill>
                <a:latin typeface="楷体_GB2312" pitchFamily="49" charset="-122"/>
              </a:rPr>
              <a:t>中央处理器（</a:t>
            </a:r>
            <a:r>
              <a:rPr lang="en-US" altLang="zh-CN" sz="2200" b="1" dirty="0" smtClean="0">
                <a:solidFill>
                  <a:srgbClr val="FF0000"/>
                </a:solidFill>
                <a:latin typeface="楷体_GB2312" pitchFamily="49" charset="-122"/>
              </a:rPr>
              <a:t>CPU</a:t>
            </a:r>
            <a:r>
              <a:rPr lang="zh-CN" altLang="en-US" sz="2200" b="1" dirty="0" smtClean="0">
                <a:solidFill>
                  <a:srgbClr val="FF0000"/>
                </a:solidFill>
                <a:latin typeface="楷体_GB2312" pitchFamily="49" charset="-122"/>
              </a:rPr>
              <a:t>）</a:t>
            </a:r>
            <a:r>
              <a:rPr lang="zh-CN" altLang="en-US" sz="2200" b="1" dirty="0">
                <a:solidFill>
                  <a:srgbClr val="FF0000"/>
                </a:solidFill>
                <a:latin typeface="楷体_GB2312" pitchFamily="49" charset="-122"/>
              </a:rPr>
              <a:t>： 运算器和</a:t>
            </a:r>
            <a:r>
              <a:rPr lang="zh-CN" altLang="en-US" sz="2200" b="1" dirty="0" smtClean="0">
                <a:solidFill>
                  <a:srgbClr val="FF0000"/>
                </a:solidFill>
                <a:latin typeface="楷体_GB2312" pitchFamily="49" charset="-122"/>
              </a:rPr>
              <a:t>控制器的合称</a:t>
            </a:r>
            <a:r>
              <a:rPr lang="zh-CN" altLang="en-US" sz="2200" b="1" dirty="0">
                <a:solidFill>
                  <a:srgbClr val="FF0000"/>
                </a:solidFill>
                <a:latin typeface="楷体_GB2312" pitchFamily="49" charset="-122"/>
              </a:rPr>
              <a:t>。</a:t>
            </a:r>
          </a:p>
          <a:p>
            <a:pPr lvl="1">
              <a:spcBef>
                <a:spcPct val="50000"/>
              </a:spcBef>
            </a:pPr>
            <a:r>
              <a:rPr lang="zh-CN" altLang="en-US" sz="2200" b="1" dirty="0">
                <a:solidFill>
                  <a:srgbClr val="FF0000"/>
                </a:solidFill>
                <a:latin typeface="楷体_GB2312" pitchFamily="49" charset="-122"/>
              </a:rPr>
              <a:t>主机</a:t>
            </a:r>
            <a:r>
              <a:rPr lang="zh-CN" altLang="en-US" sz="2200" b="1" dirty="0">
                <a:solidFill>
                  <a:schemeClr val="tx2"/>
                </a:solidFill>
                <a:latin typeface="楷体_GB2312" pitchFamily="49" charset="-122"/>
              </a:rPr>
              <a:t>：</a:t>
            </a:r>
            <a:r>
              <a:rPr lang="zh-CN" altLang="en-US" sz="2200" b="1" dirty="0">
                <a:latin typeface="楷体_GB2312" pitchFamily="49" charset="-122"/>
              </a:rPr>
              <a:t>中央处理器、内存储器及输入输出接口电路的合称。</a:t>
            </a:r>
          </a:p>
          <a:p>
            <a:pPr lvl="1">
              <a:spcBef>
                <a:spcPct val="50000"/>
              </a:spcBef>
            </a:pPr>
            <a:r>
              <a:rPr lang="zh-CN" altLang="en-US" sz="2200" b="1" dirty="0">
                <a:solidFill>
                  <a:srgbClr val="FF0000"/>
                </a:solidFill>
                <a:latin typeface="楷体_GB2312" pitchFamily="49" charset="-122"/>
              </a:rPr>
              <a:t>外设</a:t>
            </a:r>
            <a:r>
              <a:rPr lang="zh-CN" altLang="en-US" sz="2200" b="1" dirty="0">
                <a:solidFill>
                  <a:schemeClr val="tx2"/>
                </a:solidFill>
                <a:latin typeface="楷体_GB2312" pitchFamily="49" charset="-122"/>
              </a:rPr>
              <a:t>：</a:t>
            </a:r>
            <a:r>
              <a:rPr lang="zh-CN" altLang="en-US" sz="2200" b="1" dirty="0">
                <a:latin typeface="楷体_GB2312" pitchFamily="49" charset="-122"/>
              </a:rPr>
              <a:t>外存储器及</a:t>
            </a:r>
            <a:r>
              <a:rPr lang="zh-CN" altLang="en-US" sz="2200" b="1" dirty="0" smtClean="0">
                <a:latin typeface="楷体_GB2312" pitchFamily="49" charset="-122"/>
              </a:rPr>
              <a:t>输入输出设备</a:t>
            </a:r>
            <a:r>
              <a:rPr lang="zh-CN" altLang="en-US" sz="2200" b="1" dirty="0">
                <a:latin typeface="楷体_GB2312" pitchFamily="49" charset="-122"/>
              </a:rPr>
              <a:t>的</a:t>
            </a:r>
            <a:r>
              <a:rPr lang="zh-CN" altLang="en-US" sz="2200" b="1" dirty="0" smtClean="0">
                <a:latin typeface="楷体_GB2312" pitchFamily="49" charset="-122"/>
              </a:rPr>
              <a:t>合称</a:t>
            </a:r>
            <a:r>
              <a:rPr lang="zh-CN" altLang="en-US" sz="2200" b="1" dirty="0">
                <a:latin typeface="楷体_GB2312" pitchFamily="49" charset="-122"/>
              </a:rPr>
              <a:t>。</a:t>
            </a:r>
          </a:p>
          <a:p>
            <a:pPr lvl="1">
              <a:spcBef>
                <a:spcPct val="50000"/>
              </a:spcBef>
            </a:pPr>
            <a:r>
              <a:rPr lang="zh-CN" altLang="en-US" sz="2200" b="1" dirty="0">
                <a:solidFill>
                  <a:srgbClr val="FF0000"/>
                </a:solidFill>
                <a:latin typeface="楷体_GB2312" pitchFamily="49" charset="-122"/>
              </a:rPr>
              <a:t>总线（</a:t>
            </a:r>
            <a:r>
              <a:rPr lang="en-US" altLang="zh-CN" sz="2200" b="1" dirty="0">
                <a:solidFill>
                  <a:srgbClr val="FF0000"/>
                </a:solidFill>
                <a:latin typeface="楷体_GB2312" pitchFamily="49" charset="-122"/>
              </a:rPr>
              <a:t>BUS</a:t>
            </a:r>
            <a:r>
              <a:rPr lang="zh-CN" altLang="en-US" sz="2200" b="1" dirty="0">
                <a:solidFill>
                  <a:srgbClr val="FF0000"/>
                </a:solidFill>
                <a:latin typeface="楷体_GB2312" pitchFamily="49" charset="-122"/>
              </a:rPr>
              <a:t>）</a:t>
            </a:r>
            <a:r>
              <a:rPr lang="zh-CN" altLang="en-US" sz="2200" b="1" dirty="0">
                <a:solidFill>
                  <a:schemeClr val="tx2"/>
                </a:solidFill>
                <a:latin typeface="楷体_GB2312" pitchFamily="49" charset="-122"/>
              </a:rPr>
              <a:t>：</a:t>
            </a:r>
            <a:r>
              <a:rPr lang="zh-CN" altLang="en-US" sz="2200" b="1" dirty="0">
                <a:latin typeface="楷体_GB2312" pitchFamily="49" charset="-122"/>
              </a:rPr>
              <a:t>传送数据信息、控制信息和地址信息的数据传输通道</a:t>
            </a:r>
          </a:p>
          <a:p>
            <a:pPr lvl="1">
              <a:spcBef>
                <a:spcPct val="50000"/>
              </a:spcBef>
            </a:pPr>
            <a:r>
              <a:rPr lang="zh-CN" altLang="en-US" sz="2200" b="1" dirty="0">
                <a:solidFill>
                  <a:schemeClr val="tx2"/>
                </a:solidFill>
                <a:latin typeface="楷体_GB2312" pitchFamily="49" charset="-122"/>
              </a:rPr>
              <a:t>总线分类：</a:t>
            </a:r>
            <a:r>
              <a:rPr lang="zh-CN" altLang="en-US" sz="2200" b="1" dirty="0">
                <a:latin typeface="楷体_GB2312" pitchFamily="49" charset="-122"/>
              </a:rPr>
              <a:t>数据总线（</a:t>
            </a:r>
            <a:r>
              <a:rPr lang="en-US" altLang="zh-CN" sz="2200" b="1" dirty="0">
                <a:latin typeface="楷体_GB2312" pitchFamily="49" charset="-122"/>
              </a:rPr>
              <a:t>DBUS</a:t>
            </a:r>
            <a:r>
              <a:rPr lang="zh-CN" altLang="en-US" sz="2200" b="1" dirty="0">
                <a:latin typeface="楷体_GB2312" pitchFamily="49" charset="-122"/>
              </a:rPr>
              <a:t>）、控制总线（</a:t>
            </a:r>
            <a:r>
              <a:rPr lang="en-US" altLang="zh-CN" sz="2200" b="1" dirty="0">
                <a:latin typeface="楷体_GB2312" pitchFamily="49" charset="-122"/>
              </a:rPr>
              <a:t>CBUS</a:t>
            </a:r>
            <a:r>
              <a:rPr lang="zh-CN" altLang="en-US" sz="2200" b="1" dirty="0">
                <a:latin typeface="楷体_GB2312" pitchFamily="49" charset="-122"/>
              </a:rPr>
              <a:t>）和地址总线（</a:t>
            </a:r>
            <a:r>
              <a:rPr lang="en-US" altLang="zh-CN" sz="2200" b="1" dirty="0">
                <a:latin typeface="楷体_GB2312" pitchFamily="49" charset="-122"/>
              </a:rPr>
              <a:t>ABUS</a:t>
            </a:r>
            <a:r>
              <a:rPr lang="zh-CN" altLang="en-US" sz="2200" b="1" dirty="0">
                <a:latin typeface="楷体_GB2312" pitchFamily="49" charset="-122"/>
              </a:rPr>
              <a:t>）。</a:t>
            </a:r>
          </a:p>
        </p:txBody>
      </p:sp>
    </p:spTree>
    <p:extLst>
      <p:ext uri="{BB962C8B-B14F-4D97-AF65-F5344CB8AC3E}">
        <p14:creationId xmlns:p14="http://schemas.microsoft.com/office/powerpoint/2010/main" val="26513716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250307">
                                            <p:txEl>
                                              <p:pRg st="0" end="0"/>
                                            </p:txEl>
                                          </p:spTgt>
                                        </p:tgtEl>
                                        <p:attrNameLst>
                                          <p:attrName>style.visibility</p:attrName>
                                        </p:attrNameLst>
                                      </p:cBhvr>
                                      <p:to>
                                        <p:strVal val="visible"/>
                                      </p:to>
                                    </p:set>
                                    <p:anim calcmode="lin" valueType="num">
                                      <p:cBhvr>
                                        <p:cTn id="7" dur="1000" fill="hold"/>
                                        <p:tgtEl>
                                          <p:spTgt spid="125030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25030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50307">
                                            <p:txEl>
                                              <p:pRg st="0" end="0"/>
                                            </p:txEl>
                                          </p:spTgt>
                                        </p:tgtEl>
                                      </p:cBhvr>
                                    </p:animEffect>
                                  </p:child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250307">
                                            <p:txEl>
                                              <p:pRg st="1" end="1"/>
                                            </p:txEl>
                                          </p:spTgt>
                                        </p:tgtEl>
                                        <p:attrNameLst>
                                          <p:attrName>style.visibility</p:attrName>
                                        </p:attrNameLst>
                                      </p:cBhvr>
                                      <p:to>
                                        <p:strVal val="visible"/>
                                      </p:to>
                                    </p:set>
                                    <p:anim calcmode="lin" valueType="num">
                                      <p:cBhvr>
                                        <p:cTn id="13" dur="1000" fill="hold"/>
                                        <p:tgtEl>
                                          <p:spTgt spid="1250307">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1250307">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250307">
                                            <p:txEl>
                                              <p:pRg st="1" end="1"/>
                                            </p:txEl>
                                          </p:spTgt>
                                        </p:tgtEl>
                                      </p:cBhvr>
                                    </p:animEffect>
                                  </p:childTnLst>
                                </p:cTn>
                              </p:par>
                            </p:childTnLst>
                          </p:cTn>
                        </p:par>
                        <p:par>
                          <p:cTn id="16" fill="hold" nodeType="afterGroup">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1250307">
                                            <p:txEl>
                                              <p:pRg st="2" end="2"/>
                                            </p:txEl>
                                          </p:spTgt>
                                        </p:tgtEl>
                                        <p:attrNameLst>
                                          <p:attrName>style.visibility</p:attrName>
                                        </p:attrNameLst>
                                      </p:cBhvr>
                                      <p:to>
                                        <p:strVal val="visible"/>
                                      </p:to>
                                    </p:set>
                                    <p:anim calcmode="lin" valueType="num">
                                      <p:cBhvr>
                                        <p:cTn id="19" dur="1000" fill="hold"/>
                                        <p:tgtEl>
                                          <p:spTgt spid="1250307">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1250307">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250307">
                                            <p:txEl>
                                              <p:pRg st="2" end="2"/>
                                            </p:txEl>
                                          </p:spTgt>
                                        </p:tgtEl>
                                      </p:cBhvr>
                                    </p:animEffect>
                                  </p:childTnLst>
                                </p:cTn>
                              </p:par>
                            </p:childTnLst>
                          </p:cTn>
                        </p:par>
                        <p:par>
                          <p:cTn id="22" fill="hold" nodeType="afterGroup">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1250307">
                                            <p:txEl>
                                              <p:pRg st="3" end="3"/>
                                            </p:txEl>
                                          </p:spTgt>
                                        </p:tgtEl>
                                        <p:attrNameLst>
                                          <p:attrName>style.visibility</p:attrName>
                                        </p:attrNameLst>
                                      </p:cBhvr>
                                      <p:to>
                                        <p:strVal val="visible"/>
                                      </p:to>
                                    </p:set>
                                    <p:anim calcmode="lin" valueType="num">
                                      <p:cBhvr>
                                        <p:cTn id="25" dur="1000" fill="hold"/>
                                        <p:tgtEl>
                                          <p:spTgt spid="1250307">
                                            <p:txEl>
                                              <p:pRg st="3" end="3"/>
                                            </p:txEl>
                                          </p:spTgt>
                                        </p:tgtEl>
                                        <p:attrNameLst>
                                          <p:attrName>ppt_w</p:attrName>
                                        </p:attrNameLst>
                                      </p:cBhvr>
                                      <p:tavLst>
                                        <p:tav tm="0">
                                          <p:val>
                                            <p:strVal val="#ppt_w+.3"/>
                                          </p:val>
                                        </p:tav>
                                        <p:tav tm="100000">
                                          <p:val>
                                            <p:strVal val="#ppt_w"/>
                                          </p:val>
                                        </p:tav>
                                      </p:tavLst>
                                    </p:anim>
                                    <p:anim calcmode="lin" valueType="num">
                                      <p:cBhvr>
                                        <p:cTn id="26" dur="1000" fill="hold"/>
                                        <p:tgtEl>
                                          <p:spTgt spid="1250307">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1250307">
                                            <p:txEl>
                                              <p:pRg st="3" end="3"/>
                                            </p:txEl>
                                          </p:spTgt>
                                        </p:tgtEl>
                                      </p:cBhvr>
                                    </p:animEffect>
                                  </p:childTnLst>
                                </p:cTn>
                              </p:par>
                            </p:childTnLst>
                          </p:cTn>
                        </p:par>
                        <p:par>
                          <p:cTn id="28" fill="hold" nodeType="afterGroup">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1250307">
                                            <p:txEl>
                                              <p:pRg st="4" end="4"/>
                                            </p:txEl>
                                          </p:spTgt>
                                        </p:tgtEl>
                                        <p:attrNameLst>
                                          <p:attrName>style.visibility</p:attrName>
                                        </p:attrNameLst>
                                      </p:cBhvr>
                                      <p:to>
                                        <p:strVal val="visible"/>
                                      </p:to>
                                    </p:set>
                                    <p:anim calcmode="lin" valueType="num">
                                      <p:cBhvr>
                                        <p:cTn id="31" dur="1000" fill="hold"/>
                                        <p:tgtEl>
                                          <p:spTgt spid="1250307">
                                            <p:txEl>
                                              <p:pRg st="4" end="4"/>
                                            </p:txEl>
                                          </p:spTgt>
                                        </p:tgtEl>
                                        <p:attrNameLst>
                                          <p:attrName>ppt_w</p:attrName>
                                        </p:attrNameLst>
                                      </p:cBhvr>
                                      <p:tavLst>
                                        <p:tav tm="0">
                                          <p:val>
                                            <p:strVal val="#ppt_w+.3"/>
                                          </p:val>
                                        </p:tav>
                                        <p:tav tm="100000">
                                          <p:val>
                                            <p:strVal val="#ppt_w"/>
                                          </p:val>
                                        </p:tav>
                                      </p:tavLst>
                                    </p:anim>
                                    <p:anim calcmode="lin" valueType="num">
                                      <p:cBhvr>
                                        <p:cTn id="32" dur="1000" fill="hold"/>
                                        <p:tgtEl>
                                          <p:spTgt spid="1250307">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1250307">
                                            <p:txEl>
                                              <p:pRg st="4" end="4"/>
                                            </p:txEl>
                                          </p:spTgt>
                                        </p:tgtEl>
                                      </p:cBhvr>
                                    </p:animEffect>
                                  </p:childTnLst>
                                </p:cTn>
                              </p:par>
                            </p:childTnLst>
                          </p:cTn>
                        </p:par>
                        <p:par>
                          <p:cTn id="34" fill="hold" nodeType="afterGroup">
                            <p:stCondLst>
                              <p:cond delay="5000"/>
                            </p:stCondLst>
                            <p:childTnLst>
                              <p:par>
                                <p:cTn id="35" presetID="50" presetClass="entr" presetSubtype="0" decel="100000" fill="hold" nodeType="afterEffect">
                                  <p:stCondLst>
                                    <p:cond delay="0"/>
                                  </p:stCondLst>
                                  <p:childTnLst>
                                    <p:set>
                                      <p:cBhvr>
                                        <p:cTn id="36" dur="1" fill="hold">
                                          <p:stCondLst>
                                            <p:cond delay="0"/>
                                          </p:stCondLst>
                                        </p:cTn>
                                        <p:tgtEl>
                                          <p:spTgt spid="1250307">
                                            <p:txEl>
                                              <p:pRg st="5" end="5"/>
                                            </p:txEl>
                                          </p:spTgt>
                                        </p:tgtEl>
                                        <p:attrNameLst>
                                          <p:attrName>style.visibility</p:attrName>
                                        </p:attrNameLst>
                                      </p:cBhvr>
                                      <p:to>
                                        <p:strVal val="visible"/>
                                      </p:to>
                                    </p:set>
                                    <p:anim calcmode="lin" valueType="num">
                                      <p:cBhvr>
                                        <p:cTn id="37" dur="1000" fill="hold"/>
                                        <p:tgtEl>
                                          <p:spTgt spid="1250307">
                                            <p:txEl>
                                              <p:pRg st="5" end="5"/>
                                            </p:txEl>
                                          </p:spTgt>
                                        </p:tgtEl>
                                        <p:attrNameLst>
                                          <p:attrName>ppt_w</p:attrName>
                                        </p:attrNameLst>
                                      </p:cBhvr>
                                      <p:tavLst>
                                        <p:tav tm="0">
                                          <p:val>
                                            <p:strVal val="#ppt_w+.3"/>
                                          </p:val>
                                        </p:tav>
                                        <p:tav tm="100000">
                                          <p:val>
                                            <p:strVal val="#ppt_w"/>
                                          </p:val>
                                        </p:tav>
                                      </p:tavLst>
                                    </p:anim>
                                    <p:anim calcmode="lin" valueType="num">
                                      <p:cBhvr>
                                        <p:cTn id="38" dur="1000" fill="hold"/>
                                        <p:tgtEl>
                                          <p:spTgt spid="1250307">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12503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1330" name="Rectangle 2"/>
          <p:cNvSpPr>
            <a:spLocks noGrp="1" noChangeArrowheads="1"/>
          </p:cNvSpPr>
          <p:nvPr>
            <p:ph type="title"/>
          </p:nvPr>
        </p:nvSpPr>
        <p:spPr>
          <a:xfrm>
            <a:off x="1619250" y="0"/>
            <a:ext cx="6010275" cy="954088"/>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pPr>
              <a:lnSpc>
                <a:spcPct val="80000"/>
              </a:lnSpc>
            </a:pPr>
            <a:r>
              <a:rPr lang="zh-CN" altLang="en-US" b="0">
                <a:effectLst>
                  <a:outerShdw blurRad="38100" dist="38100" dir="2700000" algn="tl">
                    <a:srgbClr val="C0C0C0"/>
                  </a:outerShdw>
                </a:effectLst>
                <a:latin typeface="华文琥珀" pitchFamily="2" charset="-122"/>
              </a:rPr>
              <a:t>计算机硬件组成</a:t>
            </a:r>
          </a:p>
        </p:txBody>
      </p:sp>
      <p:sp>
        <p:nvSpPr>
          <p:cNvPr id="1251331" name="Rectangle 3"/>
          <p:cNvSpPr>
            <a:spLocks noGrp="1" noChangeArrowheads="1"/>
          </p:cNvSpPr>
          <p:nvPr>
            <p:ph type="body" sz="half" idx="1"/>
          </p:nvPr>
        </p:nvSpPr>
        <p:spPr>
          <a:xfrm>
            <a:off x="1588" y="1052736"/>
            <a:ext cx="9142412" cy="1195387"/>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a:buFont typeface="Wingdings" pitchFamily="2" charset="2"/>
              <a:buNone/>
            </a:pPr>
            <a:r>
              <a:rPr lang="en-US" altLang="zh-CN" sz="2200"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按照功能划分</a:t>
            </a:r>
            <a:r>
              <a:rPr lang="zh-CN" altLang="en-US" sz="2400" b="1" dirty="0" smtClean="0">
                <a:latin typeface="楷体_GB2312" pitchFamily="49" charset="-122"/>
                <a:ea typeface="楷体_GB2312" pitchFamily="49" charset="-122"/>
              </a:rPr>
              <a:t>，硬件系统可以分为</a:t>
            </a:r>
            <a:r>
              <a:rPr lang="zh-CN" altLang="en-US" sz="2400" b="1" dirty="0">
                <a:latin typeface="楷体_GB2312" pitchFamily="49" charset="-122"/>
                <a:ea typeface="楷体_GB2312" pitchFamily="49" charset="-122"/>
              </a:rPr>
              <a:t>四</a:t>
            </a:r>
            <a:r>
              <a:rPr lang="zh-CN" altLang="en-US" sz="2400" b="1" dirty="0" smtClean="0">
                <a:latin typeface="楷体_GB2312" pitchFamily="49" charset="-122"/>
                <a:ea typeface="楷体_GB2312" pitchFamily="49" charset="-122"/>
              </a:rPr>
              <a:t>个</a:t>
            </a:r>
            <a:r>
              <a:rPr lang="zh-CN" altLang="en-US" sz="2400" b="1" dirty="0">
                <a:latin typeface="楷体_GB2312" pitchFamily="49" charset="-122"/>
                <a:ea typeface="楷体_GB2312" pitchFamily="49" charset="-122"/>
              </a:rPr>
              <a:t>子系统，即</a:t>
            </a:r>
            <a:r>
              <a:rPr lang="zh-CN" altLang="en-US" sz="2400" b="1" dirty="0" smtClean="0">
                <a:solidFill>
                  <a:srgbClr val="FF0000"/>
                </a:solidFill>
                <a:latin typeface="楷体_GB2312" pitchFamily="49" charset="-122"/>
                <a:ea typeface="楷体_GB2312" pitchFamily="49" charset="-122"/>
              </a:rPr>
              <a:t>处理器系统</a:t>
            </a:r>
            <a:r>
              <a:rPr lang="zh-CN" altLang="en-US" sz="2400" b="1" dirty="0">
                <a:latin typeface="楷体_GB2312" pitchFamily="49" charset="-122"/>
                <a:ea typeface="楷体_GB2312" pitchFamily="49" charset="-122"/>
              </a:rPr>
              <a:t>、</a:t>
            </a:r>
            <a:r>
              <a:rPr lang="zh-CN" altLang="en-US" sz="2400" b="1" dirty="0" smtClean="0">
                <a:solidFill>
                  <a:srgbClr val="FF0000"/>
                </a:solidFill>
                <a:latin typeface="楷体_GB2312" pitchFamily="49" charset="-122"/>
                <a:ea typeface="楷体_GB2312" pitchFamily="49" charset="-122"/>
              </a:rPr>
              <a:t>存储器系统</a:t>
            </a:r>
            <a:r>
              <a:rPr lang="zh-CN" altLang="en-US" sz="2400" b="1" dirty="0" smtClean="0">
                <a:latin typeface="楷体_GB2312" pitchFamily="49" charset="-122"/>
                <a:ea typeface="楷体_GB2312" pitchFamily="49" charset="-122"/>
              </a:rPr>
              <a:t>、</a:t>
            </a:r>
            <a:r>
              <a:rPr lang="zh-CN" altLang="en-US" sz="2400" b="1" dirty="0" smtClean="0">
                <a:solidFill>
                  <a:srgbClr val="FF0000"/>
                </a:solidFill>
                <a:latin typeface="楷体_GB2312" pitchFamily="49" charset="-122"/>
                <a:ea typeface="楷体_GB2312" pitchFamily="49" charset="-122"/>
              </a:rPr>
              <a:t>输入输出系统</a:t>
            </a:r>
            <a:r>
              <a:rPr lang="zh-CN" altLang="en-US" sz="2400" b="1" dirty="0">
                <a:latin typeface="楷体_GB2312" pitchFamily="49" charset="-122"/>
                <a:ea typeface="楷体_GB2312" pitchFamily="49" charset="-122"/>
              </a:rPr>
              <a:t>以及连接这些子系统的三种类型的</a:t>
            </a:r>
            <a:r>
              <a:rPr lang="zh-CN" altLang="en-US" sz="2400" b="1" dirty="0" smtClean="0">
                <a:solidFill>
                  <a:srgbClr val="FF0000"/>
                </a:solidFill>
                <a:latin typeface="楷体_GB2312" pitchFamily="49" charset="-122"/>
                <a:ea typeface="楷体_GB2312" pitchFamily="49" charset="-122"/>
              </a:rPr>
              <a:t>总线系统</a:t>
            </a:r>
            <a:endParaRPr lang="zh-CN" altLang="en-US" sz="2400" b="1" dirty="0">
              <a:solidFill>
                <a:srgbClr val="FF0000"/>
              </a:solidFill>
              <a:latin typeface="楷体_GB2312" pitchFamily="49" charset="-122"/>
              <a:ea typeface="楷体_GB2312" pitchFamily="49" charset="-122"/>
            </a:endParaRPr>
          </a:p>
        </p:txBody>
      </p:sp>
      <p:pic>
        <p:nvPicPr>
          <p:cNvPr id="12513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2276475"/>
            <a:ext cx="561657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801170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251331">
                                            <p:txEl>
                                              <p:pRg st="0" end="0"/>
                                            </p:txEl>
                                          </p:spTgt>
                                        </p:tgtEl>
                                        <p:attrNameLst>
                                          <p:attrName>style.visibility</p:attrName>
                                        </p:attrNameLst>
                                      </p:cBhvr>
                                      <p:to>
                                        <p:strVal val="visible"/>
                                      </p:to>
                                    </p:set>
                                    <p:anim calcmode="lin" valueType="num">
                                      <p:cBhvr additive="base">
                                        <p:cTn id="7" dur="500" fill="hold"/>
                                        <p:tgtEl>
                                          <p:spTgt spid="12513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51331">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251332"/>
                                        </p:tgtEl>
                                        <p:attrNameLst>
                                          <p:attrName>style.visibility</p:attrName>
                                        </p:attrNameLst>
                                      </p:cBhvr>
                                      <p:to>
                                        <p:strVal val="visible"/>
                                      </p:to>
                                    </p:set>
                                    <p:anim calcmode="lin" valueType="num">
                                      <p:cBhvr additive="base">
                                        <p:cTn id="12" dur="500" fill="hold"/>
                                        <p:tgtEl>
                                          <p:spTgt spid="1251332"/>
                                        </p:tgtEl>
                                        <p:attrNameLst>
                                          <p:attrName>ppt_x</p:attrName>
                                        </p:attrNameLst>
                                      </p:cBhvr>
                                      <p:tavLst>
                                        <p:tav tm="0">
                                          <p:val>
                                            <p:strVal val="#ppt_x"/>
                                          </p:val>
                                        </p:tav>
                                        <p:tav tm="100000">
                                          <p:val>
                                            <p:strVal val="#ppt_x"/>
                                          </p:val>
                                        </p:tav>
                                      </p:tavLst>
                                    </p:anim>
                                    <p:anim calcmode="lin" valueType="num">
                                      <p:cBhvr additive="base">
                                        <p:cTn id="13" dur="500" fill="hold"/>
                                        <p:tgtEl>
                                          <p:spTgt spid="12513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33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B7EA5D14-89DE-4E73-8823-8F0C850C694E}" type="slidenum">
              <a:rPr lang="en-US" altLang="zh-CN"/>
              <a:pPr/>
              <a:t>9</a:t>
            </a:fld>
            <a:endParaRPr lang="en-US" altLang="zh-CN"/>
          </a:p>
        </p:txBody>
      </p:sp>
      <p:sp>
        <p:nvSpPr>
          <p:cNvPr id="1252354" name="Rectangle 2"/>
          <p:cNvSpPr>
            <a:spLocks noGrp="1" noChangeArrowheads="1"/>
          </p:cNvSpPr>
          <p:nvPr>
            <p:ph type="subTitle" idx="1"/>
          </p:nvPr>
        </p:nvSpPr>
        <p:spPr>
          <a:xfrm>
            <a:off x="468313" y="2924175"/>
            <a:ext cx="6983412" cy="2736850"/>
          </a:xfrm>
        </p:spPr>
        <p:txBody>
          <a:bodyPr/>
          <a:lstStyle/>
          <a:p>
            <a:pPr algn="l">
              <a:lnSpc>
                <a:spcPct val="90000"/>
              </a:lnSpc>
              <a:buFont typeface="Wingdings" pitchFamily="2" charset="2"/>
              <a:buChar char="l"/>
            </a:pPr>
            <a:r>
              <a:rPr lang="zh-CN" altLang="en-US" sz="2800" b="1">
                <a:effectLst>
                  <a:outerShdw blurRad="38100" dist="38100" dir="2700000" algn="tl">
                    <a:srgbClr val="C0C0C0"/>
                  </a:outerShdw>
                </a:effectLst>
                <a:latin typeface="宋体" charset="-122"/>
              </a:rPr>
              <a:t>计算机硬件组成</a:t>
            </a:r>
          </a:p>
          <a:p>
            <a:pPr algn="l">
              <a:lnSpc>
                <a:spcPct val="90000"/>
              </a:lnSpc>
              <a:buFont typeface="Wingdings" pitchFamily="2" charset="2"/>
              <a:buChar char="l"/>
            </a:pPr>
            <a:r>
              <a:rPr lang="zh-CN" altLang="en-US" sz="2800" b="1">
                <a:solidFill>
                  <a:schemeClr val="accent2"/>
                </a:solidFill>
                <a:effectLst>
                  <a:outerShdw blurRad="38100" dist="38100" dir="2700000" algn="tl">
                    <a:srgbClr val="C0C0C0"/>
                  </a:outerShdw>
                </a:effectLst>
                <a:latin typeface="宋体" charset="-122"/>
              </a:rPr>
              <a:t>处理器系统</a:t>
            </a:r>
            <a:r>
              <a:rPr lang="zh-CN" altLang="en-US" sz="2800" b="1">
                <a:effectLst>
                  <a:outerShdw blurRad="38100" dist="38100" dir="2700000" algn="tl">
                    <a:srgbClr val="C0C0C0"/>
                  </a:outerShdw>
                </a:effectLst>
                <a:latin typeface="宋体" charset="-122"/>
              </a:rPr>
              <a:t> </a:t>
            </a:r>
          </a:p>
          <a:p>
            <a:pPr algn="l">
              <a:lnSpc>
                <a:spcPct val="90000"/>
              </a:lnSpc>
              <a:buFont typeface="Wingdings" pitchFamily="2" charset="2"/>
              <a:buChar char="l"/>
            </a:pPr>
            <a:r>
              <a:rPr lang="zh-CN" altLang="en-US" sz="2800" b="1">
                <a:effectLst>
                  <a:outerShdw blurRad="38100" dist="38100" dir="2700000" algn="tl">
                    <a:srgbClr val="C0C0C0"/>
                  </a:outerShdw>
                </a:effectLst>
                <a:latin typeface="宋体" charset="-122"/>
              </a:rPr>
              <a:t>存储器系统</a:t>
            </a:r>
          </a:p>
          <a:p>
            <a:pPr algn="l">
              <a:lnSpc>
                <a:spcPct val="90000"/>
              </a:lnSpc>
              <a:buFont typeface="Wingdings" pitchFamily="2" charset="2"/>
              <a:buChar char="l"/>
            </a:pPr>
            <a:r>
              <a:rPr lang="zh-CN" altLang="en-US" sz="2800" b="1">
                <a:effectLst>
                  <a:outerShdw blurRad="38100" dist="38100" dir="2700000" algn="tl">
                    <a:srgbClr val="C0C0C0"/>
                  </a:outerShdw>
                </a:effectLst>
                <a:latin typeface="宋体" charset="-122"/>
              </a:rPr>
              <a:t>输入输出系统 </a:t>
            </a:r>
          </a:p>
          <a:p>
            <a:pPr algn="l">
              <a:lnSpc>
                <a:spcPct val="90000"/>
              </a:lnSpc>
              <a:buFont typeface="Wingdings" pitchFamily="2" charset="2"/>
              <a:buChar char="l"/>
            </a:pPr>
            <a:r>
              <a:rPr lang="zh-CN" altLang="en-US" sz="2800" b="1">
                <a:effectLst>
                  <a:outerShdw blurRad="38100" dist="38100" dir="2700000" algn="tl">
                    <a:srgbClr val="C0C0C0"/>
                  </a:outerShdw>
                </a:effectLst>
                <a:latin typeface="宋体" charset="-122"/>
              </a:rPr>
              <a:t>总线系统</a:t>
            </a:r>
          </a:p>
          <a:p>
            <a:pPr algn="l">
              <a:lnSpc>
                <a:spcPct val="90000"/>
              </a:lnSpc>
              <a:buFont typeface="Wingdings" pitchFamily="2" charset="2"/>
              <a:buChar char="l"/>
            </a:pPr>
            <a:r>
              <a:rPr lang="zh-CN" altLang="en-US" sz="2800" b="1">
                <a:effectLst>
                  <a:outerShdw blurRad="38100" dist="38100" dir="2700000" algn="tl">
                    <a:srgbClr val="C0C0C0"/>
                  </a:outerShdw>
                </a:effectLst>
                <a:latin typeface="宋体" charset="-122"/>
              </a:rPr>
              <a:t>微型机</a:t>
            </a:r>
          </a:p>
        </p:txBody>
      </p:sp>
      <p:sp>
        <p:nvSpPr>
          <p:cNvPr id="1252355" name="Text Box 3" descr="OOOPIC_vipvip_20080918214459585784a2fb4d9263105"/>
          <p:cNvSpPr txBox="1">
            <a:spLocks noChangeArrowheads="1"/>
          </p:cNvSpPr>
          <p:nvPr/>
        </p:nvSpPr>
        <p:spPr bwMode="auto">
          <a:xfrm>
            <a:off x="3059832" y="548680"/>
            <a:ext cx="6588125" cy="1938992"/>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第</a:t>
            </a:r>
            <a:r>
              <a:rPr lang="en-US" altLang="zh-CN"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3</a:t>
            </a: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章 </a:t>
            </a:r>
            <a:endParaRPr lang="en-US" altLang="zh-CN" sz="4800" b="0" dirty="0" smtClean="0">
              <a:solidFill>
                <a:schemeClr val="tx2"/>
              </a:solidFill>
              <a:effectLst>
                <a:outerShdw blurRad="38100" dist="38100" dir="2700000" algn="tl">
                  <a:srgbClr val="C0C0C0"/>
                </a:outerShdw>
              </a:effectLst>
              <a:latin typeface="华文琥珀" pitchFamily="2" charset="-122"/>
              <a:ea typeface="华文琥珀" pitchFamily="2" charset="-122"/>
            </a:endParaRPr>
          </a:p>
          <a:p>
            <a:pPr>
              <a:spcBef>
                <a:spcPct val="50000"/>
              </a:spcBef>
            </a:pP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计算机硬件系统</a:t>
            </a:r>
            <a:endParaRPr lang="zh-CN" altLang="en-US" sz="4800" b="0" dirty="0">
              <a:solidFill>
                <a:schemeClr val="tx2"/>
              </a:solidFill>
              <a:effectLst>
                <a:outerShdw blurRad="38100" dist="38100" dir="2700000" algn="tl">
                  <a:srgbClr val="C0C0C0"/>
                </a:outerShdw>
              </a:effectLst>
              <a:latin typeface="华文琥珀" pitchFamily="2" charset="-122"/>
              <a:ea typeface="华文琥珀" pitchFamily="2" charset="-122"/>
            </a:endParaRPr>
          </a:p>
        </p:txBody>
      </p:sp>
    </p:spTree>
    <p:extLst>
      <p:ext uri="{BB962C8B-B14F-4D97-AF65-F5344CB8AC3E}">
        <p14:creationId xmlns:p14="http://schemas.microsoft.com/office/powerpoint/2010/main" val="1173012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1252354">
                                            <p:txEl>
                                              <p:pRg st="1" end="1"/>
                                            </p:txEl>
                                          </p:spTgt>
                                        </p:tgtEl>
                                        <p:attrNameLst>
                                          <p:attrName>ppt_x</p:attrName>
                                          <p:attrName>ppt_y</p:attrName>
                                        </p:attrNameLst>
                                      </p:cBhvr>
                                    </p:animMotion>
                                    <p:animRot by="1500000">
                                      <p:cBhvr>
                                        <p:cTn id="7" dur="125" fill="hold">
                                          <p:stCondLst>
                                            <p:cond delay="0"/>
                                          </p:stCondLst>
                                        </p:cTn>
                                        <p:tgtEl>
                                          <p:spTgt spid="1252354">
                                            <p:txEl>
                                              <p:pRg st="1" end="1"/>
                                            </p:txEl>
                                          </p:spTgt>
                                        </p:tgtEl>
                                        <p:attrNameLst>
                                          <p:attrName>r</p:attrName>
                                        </p:attrNameLst>
                                      </p:cBhvr>
                                    </p:animRot>
                                    <p:animRot by="-1500000">
                                      <p:cBhvr>
                                        <p:cTn id="8" dur="125" fill="hold">
                                          <p:stCondLst>
                                            <p:cond delay="125"/>
                                          </p:stCondLst>
                                        </p:cTn>
                                        <p:tgtEl>
                                          <p:spTgt spid="1252354">
                                            <p:txEl>
                                              <p:pRg st="1" end="1"/>
                                            </p:txEl>
                                          </p:spTgt>
                                        </p:tgtEl>
                                        <p:attrNameLst>
                                          <p:attrName>r</p:attrName>
                                        </p:attrNameLst>
                                      </p:cBhvr>
                                    </p:animRot>
                                    <p:animRot by="-1500000">
                                      <p:cBhvr>
                                        <p:cTn id="9" dur="125" fill="hold">
                                          <p:stCondLst>
                                            <p:cond delay="250"/>
                                          </p:stCondLst>
                                        </p:cTn>
                                        <p:tgtEl>
                                          <p:spTgt spid="1252354">
                                            <p:txEl>
                                              <p:pRg st="1" end="1"/>
                                            </p:txEl>
                                          </p:spTgt>
                                        </p:tgtEl>
                                        <p:attrNameLst>
                                          <p:attrName>r</p:attrName>
                                        </p:attrNameLst>
                                      </p:cBhvr>
                                    </p:animRot>
                                    <p:animRot by="1500000">
                                      <p:cBhvr>
                                        <p:cTn id="10" dur="125" fill="hold">
                                          <p:stCondLst>
                                            <p:cond delay="375"/>
                                          </p:stCondLst>
                                        </p:cTn>
                                        <p:tgtEl>
                                          <p:spTgt spid="125235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计算机基础">
  <a:themeElements>
    <a:clrScheme name="计算机基础 11">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3F0678"/>
      </a:hlink>
      <a:folHlink>
        <a:srgbClr val="39939D"/>
      </a:folHlink>
    </a:clrScheme>
    <a:fontScheme name="计算机基础">
      <a:majorFont>
        <a:latin typeface="Arial"/>
        <a:ea typeface="华文琥珀"/>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chemeClr val="tx1"/>
          </a:solidFill>
          <a:prstDash val="solid"/>
          <a:round/>
          <a:headEnd type="none" w="med" len="med"/>
          <a:tailEnd type="none" w="med" len="med"/>
        </a:ln>
        <a:effectLst>
          <a:outerShdw dist="563972" dir="14049741" sx="125000" sy="125000" algn="tl" rotWithShape="0">
            <a:schemeClr val="bg2">
              <a:alpha val="8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chemeClr val="tx1"/>
          </a:solidFill>
          <a:prstDash val="solid"/>
          <a:round/>
          <a:headEnd type="none" w="med" len="med"/>
          <a:tailEnd type="none" w="med" len="med"/>
        </a:ln>
        <a:effectLst>
          <a:outerShdw dist="563972" dir="14049741" sx="125000" sy="125000" algn="tl" rotWithShape="0">
            <a:schemeClr val="bg2">
              <a:alpha val="8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计算机基础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计算机基础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计算机基础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计算机基础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计算机基础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计算机基础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计算机基础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计算机基础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计算机基础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计算机基础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计算机基础 11">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3F0678"/>
        </a:hlink>
        <a:folHlink>
          <a:srgbClr val="39939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CCEDC7"/>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计算机基础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themeOverride>
</file>

<file path=ppt/theme/themeOverride2.xml><?xml version="1.0" encoding="utf-8"?>
<a:themeOverride xmlns:a="http://schemas.openxmlformats.org/drawingml/2006/main">
  <a:clrScheme name="">
    <a:dk1>
      <a:srgbClr val="000000"/>
    </a:dk1>
    <a:lt1>
      <a:srgbClr val="FFFFFF"/>
    </a:lt1>
    <a:dk2>
      <a:srgbClr val="6C0015"/>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1432</TotalTime>
  <Words>1850</Words>
  <Application>Microsoft Office PowerPoint</Application>
  <PresentationFormat>全屏显示(4:3)</PresentationFormat>
  <Paragraphs>311</Paragraphs>
  <Slides>39</Slides>
  <Notes>2</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39</vt:i4>
      </vt:variant>
    </vt:vector>
  </HeadingPairs>
  <TitlesOfParts>
    <vt:vector size="53" baseType="lpstr">
      <vt:lpstr>黑体</vt:lpstr>
      <vt:lpstr>华文行楷</vt:lpstr>
      <vt:lpstr>华文琥珀</vt:lpstr>
      <vt:lpstr>华文楷体</vt:lpstr>
      <vt:lpstr>华文细黑</vt:lpstr>
      <vt:lpstr>楷体_GB2312</vt:lpstr>
      <vt:lpstr>隶书</vt:lpstr>
      <vt:lpstr>宋体</vt:lpstr>
      <vt:lpstr>Arial</vt:lpstr>
      <vt:lpstr>Calibri</vt:lpstr>
      <vt:lpstr>Marlett</vt:lpstr>
      <vt:lpstr>Times New Roman</vt:lpstr>
      <vt:lpstr>Wingdings</vt:lpstr>
      <vt:lpstr>计算机基础</vt:lpstr>
      <vt:lpstr>PowerPoint 演示文稿</vt:lpstr>
      <vt:lpstr>PowerPoint 演示文稿</vt:lpstr>
      <vt:lpstr>导引关键字 </vt:lpstr>
      <vt:lpstr>PowerPoint 演示文稿</vt:lpstr>
      <vt:lpstr>计算机硬件组成</vt:lpstr>
      <vt:lpstr>计算机硬件组成</vt:lpstr>
      <vt:lpstr>计算机硬件组成</vt:lpstr>
      <vt:lpstr>计算机硬件组成</vt:lpstr>
      <vt:lpstr>PowerPoint 演示文稿</vt:lpstr>
      <vt:lpstr>处理器系统</vt:lpstr>
      <vt:lpstr>处理器系统</vt:lpstr>
      <vt:lpstr>处理器系统</vt:lpstr>
      <vt:lpstr>处理器系统</vt:lpstr>
      <vt:lpstr>处理器系统</vt:lpstr>
      <vt:lpstr>PowerPoint 演示文稿</vt:lpstr>
      <vt:lpstr>PowerPoint 演示文稿</vt:lpstr>
      <vt:lpstr>存储器</vt:lpstr>
      <vt:lpstr>存储器</vt:lpstr>
      <vt:lpstr>存储器</vt:lpstr>
      <vt:lpstr>存储器</vt:lpstr>
      <vt:lpstr>存储器</vt:lpstr>
      <vt:lpstr>存储器</vt:lpstr>
      <vt:lpstr>存储器</vt:lpstr>
      <vt:lpstr>存储器</vt:lpstr>
      <vt:lpstr>存储器</vt:lpstr>
      <vt:lpstr>PowerPoint 演示文稿</vt:lpstr>
      <vt:lpstr>输入输出系统</vt:lpstr>
      <vt:lpstr>输入输出系统</vt:lpstr>
      <vt:lpstr>PowerPoint 演示文稿</vt:lpstr>
      <vt:lpstr>PowerPoint 演示文稿</vt:lpstr>
      <vt:lpstr>总线系统</vt:lpstr>
      <vt:lpstr>总线系统</vt:lpstr>
      <vt:lpstr>总线系统</vt:lpstr>
      <vt:lpstr>PowerPoint 演示文稿</vt:lpstr>
      <vt:lpstr>微型机</vt:lpstr>
      <vt:lpstr>微型机</vt:lpstr>
      <vt:lpstr>微型机</vt:lpstr>
      <vt:lpstr>第3章 计算机硬件系统</vt:lpstr>
      <vt:lpstr>今天暂且到此 谢谢大家</vt:lpstr>
    </vt:vector>
  </TitlesOfParts>
  <Company>杭州电子科技大学计算机学院</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计算机基础与应用案例教程讲稿</dc:subject>
  <dc:creator>郭艳华</dc:creator>
  <cp:lastModifiedBy>freesand leo</cp:lastModifiedBy>
  <cp:revision>112</cp:revision>
  <dcterms:created xsi:type="dcterms:W3CDTF">2012-05-19T09:02:08Z</dcterms:created>
  <dcterms:modified xsi:type="dcterms:W3CDTF">2017-12-05T06:14:16Z</dcterms:modified>
</cp:coreProperties>
</file>